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429" r:id="rId2"/>
    <p:sldId id="511" r:id="rId3"/>
    <p:sldId id="509" r:id="rId4"/>
    <p:sldId id="510" r:id="rId5"/>
    <p:sldId id="517" r:id="rId6"/>
    <p:sldId id="514" r:id="rId7"/>
    <p:sldId id="491" r:id="rId8"/>
    <p:sldId id="474" r:id="rId9"/>
    <p:sldId id="489" r:id="rId10"/>
    <p:sldId id="482" r:id="rId11"/>
    <p:sldId id="484" r:id="rId12"/>
    <p:sldId id="476" r:id="rId13"/>
    <p:sldId id="501" r:id="rId14"/>
    <p:sldId id="496" r:id="rId15"/>
    <p:sldId id="488" r:id="rId16"/>
    <p:sldId id="507" r:id="rId17"/>
    <p:sldId id="505" r:id="rId18"/>
    <p:sldId id="518" r:id="rId19"/>
    <p:sldId id="523" r:id="rId20"/>
    <p:sldId id="519" r:id="rId21"/>
    <p:sldId id="522" r:id="rId22"/>
    <p:sldId id="524" r:id="rId23"/>
    <p:sldId id="520" r:id="rId24"/>
    <p:sldId id="525" r:id="rId25"/>
    <p:sldId id="521" r:id="rId26"/>
    <p:sldId id="502" r:id="rId27"/>
    <p:sldId id="516" r:id="rId28"/>
    <p:sldId id="504" r:id="rId29"/>
    <p:sldId id="515" r:id="rId30"/>
    <p:sldId id="526" r:id="rId3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yriad Web Pro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yriad Web Pro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yriad Web Pro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yriad Web Pro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Myriad Web Pro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Myriad Web Pro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Myriad Web Pro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Myriad Web Pro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Myriad Web Pr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00FF"/>
    <a:srgbClr val="FFFF99"/>
    <a:srgbClr val="9900FF"/>
    <a:srgbClr val="6600CC"/>
    <a:srgbClr val="FFFF00"/>
    <a:srgbClr val="FFFFCC"/>
    <a:srgbClr val="ADC2C9"/>
    <a:srgbClr val="00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 autoAdjust="0"/>
  </p:normalViewPr>
  <p:slideViewPr>
    <p:cSldViewPr>
      <p:cViewPr varScale="1">
        <p:scale>
          <a:sx n="89" d="100"/>
          <a:sy n="89" d="100"/>
        </p:scale>
        <p:origin x="121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F54744C1-E14C-423F-935D-4CFD21F03B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9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5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5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65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50F67F3F-9253-468B-A797-97BE6AF03B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86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5E779-88D0-448D-9920-2864BAB3B8FB}" type="slidenum">
              <a:rPr lang="en-US"/>
              <a:pPr/>
              <a:t>1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9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9FC7C-71F3-4A87-9720-4BFDD4B20B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F5EDB-F1AE-4B6D-A1C0-ABEF2BC92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19E4A-8260-46F2-B147-4DDE57DF2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BDC747-229F-475C-97C0-8F037E30A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E24433-D535-4464-B7D4-1646D1502A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94895-DA41-4CFC-8368-1BC9A6116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87970-A380-4B52-BBC0-009526817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C0E78-E500-4CF4-9FA4-2415BD0187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BB04A-B371-4987-A2EE-C152115F3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B1B84-8690-4408-9503-9CD6EB0BBB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CCB06-8AFA-427B-8B76-F148DD2F7D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12E3B-389E-42DA-8B3D-38FE869E30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3AD87-E1D6-4FD6-8E57-A4626E57AF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20000"/>
                <a:lumOff val="80000"/>
              </a:schemeClr>
            </a:gs>
            <a:gs pos="20000">
              <a:schemeClr val="bg2">
                <a:lumMod val="20000"/>
                <a:lumOff val="80000"/>
              </a:schemeClr>
            </a:gs>
            <a:gs pos="31000">
              <a:schemeClr val="accent3">
                <a:lumMod val="65000"/>
                <a:alpha val="70000"/>
              </a:schemeClr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13C872B6-B3DC-4817-A727-C7129784B3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8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7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png"/><Relationship Id="rId7" Type="http://schemas.openxmlformats.org/officeDocument/2006/relationships/image" Target="../media/image62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7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73.wmf"/><Relationship Id="rId19" Type="http://schemas.openxmlformats.org/officeDocument/2006/relationships/image" Target="../media/image78.png"/><Relationship Id="rId4" Type="http://schemas.openxmlformats.org/officeDocument/2006/relationships/image" Target="../media/image70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0.wmf"/><Relationship Id="rId3" Type="http://schemas.openxmlformats.org/officeDocument/2006/relationships/image" Target="../media/image21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ATA\TALKS\Cryoschool\Cruise+Ship+Almost+Capsizes_wmv2.avi" TargetMode="External"/><Relationship Id="rId1" Type="http://schemas.microsoft.com/office/2007/relationships/media" Target="file:///C:\DATA\TALKS\Cryoschool\Cruise+Ship+Almost+Capsizes_wmv2.avi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video" Target="file:///C:\DATA\TALKS\Cryoschool\Parametric+oscillator_wmv2.avi" TargetMode="External"/><Relationship Id="rId7" Type="http://schemas.openxmlformats.org/officeDocument/2006/relationships/image" Target="../media/image24.wmf"/><Relationship Id="rId2" Type="http://schemas.microsoft.com/office/2007/relationships/media" Target="file:///C:\DATA\TALKS\Cryoschool\Parametric+oscillator_wmv2.avi" TargetMode="Externa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8" name="Rectangle 28"/>
          <p:cNvSpPr>
            <a:spLocks noGrp="1" noChangeArrowheads="1"/>
          </p:cNvSpPr>
          <p:nvPr>
            <p:ph type="title"/>
          </p:nvPr>
        </p:nvSpPr>
        <p:spPr>
          <a:xfrm>
            <a:off x="195263" y="738229"/>
            <a:ext cx="8763000" cy="1524000"/>
          </a:xfrm>
          <a:noFill/>
          <a:ln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b="1" dirty="0" smtClean="0">
                <a:solidFill>
                  <a:srgbClr val="CC00FF"/>
                </a:solidFill>
                <a:latin typeface="Baskerville Old Face" pitchFamily="18" charset="0"/>
                <a:cs typeface="Mongolian Baiti" pitchFamily="66" charset="0"/>
              </a:rPr>
              <a:t/>
            </a:r>
            <a:br>
              <a:rPr lang="en-US" b="1" dirty="0" smtClean="0">
                <a:solidFill>
                  <a:srgbClr val="CC00FF"/>
                </a:solidFill>
                <a:latin typeface="Baskerville Old Face" pitchFamily="18" charset="0"/>
                <a:cs typeface="Mongolian Baiti" pitchFamily="66" charset="0"/>
              </a:rPr>
            </a:br>
            <a:r>
              <a:rPr lang="en-US" b="1" dirty="0" smtClean="0">
                <a:solidFill>
                  <a:srgbClr val="7030A0"/>
                </a:solidFill>
                <a:latin typeface="Baskerville Old Face" pitchFamily="18" charset="0"/>
                <a:cs typeface="Mongolian Baiti" pitchFamily="66" charset="0"/>
              </a:rPr>
              <a:t>Coherence from vacuum fluctuation</a:t>
            </a:r>
            <a:endParaRPr lang="en-US" sz="3200" b="1" i="1" dirty="0">
              <a:solidFill>
                <a:srgbClr val="7030A0"/>
              </a:solidFill>
              <a:latin typeface="Baskerville Old Face" pitchFamily="18" charset="0"/>
              <a:cs typeface="Mongolian Baiti" pitchFamily="66" charset="0"/>
            </a:endParaRPr>
          </a:p>
        </p:txBody>
      </p:sp>
      <p:pic>
        <p:nvPicPr>
          <p:cNvPr id="245792" name="Picture 32" descr="LTLPenguin"/>
          <p:cNvPicPr>
            <a:picLocks noChangeAspect="1" noChangeArrowheads="1"/>
          </p:cNvPicPr>
          <p:nvPr/>
        </p:nvPicPr>
        <p:blipFill>
          <a:blip r:embed="rId3" cstate="print">
            <a:lum bright="10000" contrast="13000"/>
          </a:blip>
          <a:srcRect/>
          <a:stretch>
            <a:fillRect/>
          </a:stretch>
        </p:blipFill>
        <p:spPr bwMode="auto">
          <a:xfrm>
            <a:off x="381000" y="152400"/>
            <a:ext cx="914400" cy="10972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800600" y="5410200"/>
            <a:ext cx="3962400" cy="1138773"/>
          </a:xfrm>
          <a:prstGeom prst="rect">
            <a:avLst/>
          </a:prstGeom>
          <a:solidFill>
            <a:srgbClr val="00206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rgbClr val="FFFFCC"/>
                </a:solidFill>
                <a:latin typeface="+mj-lt"/>
                <a:cs typeface="Courier New" pitchFamily="49" charset="0"/>
              </a:rPr>
              <a:t>Low Temperature Laboratory, </a:t>
            </a:r>
          </a:p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rgbClr val="FFFFCC"/>
                </a:solidFill>
                <a:latin typeface="+mj-lt"/>
                <a:cs typeface="Courier New" pitchFamily="49" charset="0"/>
              </a:rPr>
              <a:t>Department of Applied Physics,</a:t>
            </a:r>
          </a:p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rgbClr val="FFFFCC"/>
                </a:solidFill>
                <a:latin typeface="+mj-lt"/>
                <a:cs typeface="Courier New" pitchFamily="49" charset="0"/>
              </a:rPr>
              <a:t>School of Science, Aalto University</a:t>
            </a:r>
          </a:p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rgbClr val="FFFFCC"/>
                </a:solidFill>
                <a:latin typeface="+mj-lt"/>
                <a:cs typeface="Courier New" pitchFamily="49" charset="0"/>
              </a:rPr>
              <a:t>and </a:t>
            </a:r>
          </a:p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rgbClr val="FFFFCC"/>
                </a:solidFill>
                <a:latin typeface="+mj-lt"/>
                <a:cs typeface="Courier New" pitchFamily="49" charset="0"/>
              </a:rPr>
              <a:t>State Research Center of Finland (VTT)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409755" y="5410200"/>
            <a:ext cx="3733800" cy="929485"/>
          </a:xfrm>
          <a:prstGeom prst="rect">
            <a:avLst/>
          </a:prstGeom>
          <a:solidFill>
            <a:srgbClr val="9900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 err="1" smtClean="0">
                <a:solidFill>
                  <a:srgbClr val="FFFFCC"/>
                </a:solidFill>
                <a:latin typeface="+mj-lt"/>
                <a:cs typeface="Courier New" pitchFamily="49" charset="0"/>
              </a:rPr>
              <a:t>Cryocourse</a:t>
            </a:r>
            <a:r>
              <a:rPr lang="en-US" sz="1600" dirty="0" smtClean="0">
                <a:solidFill>
                  <a:srgbClr val="FFFFCC"/>
                </a:solidFill>
                <a:latin typeface="+mj-lt"/>
                <a:cs typeface="Courier New" pitchFamily="49" charset="0"/>
              </a:rPr>
              <a:t> 2016: School and Workshop in Cryogenics and Quantum Engineering,</a:t>
            </a:r>
          </a:p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rgbClr val="FFFFCC"/>
                </a:solidFill>
                <a:latin typeface="+mj-lt"/>
                <a:cs typeface="Courier New" pitchFamily="49" charset="0"/>
              </a:rPr>
              <a:t>25.09.2016 – 03.10.2016</a:t>
            </a:r>
          </a:p>
        </p:txBody>
      </p:sp>
      <p:pic>
        <p:nvPicPr>
          <p:cNvPr id="11" name="Picture 34" descr="aka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04800"/>
            <a:ext cx="1871663" cy="6064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381000" y="2514600"/>
            <a:ext cx="5257800" cy="2185214"/>
          </a:xfrm>
          <a:prstGeom prst="rect">
            <a:avLst/>
          </a:prstGeom>
          <a:gradFill rotWithShape="1">
            <a:gsLst>
              <a:gs pos="0">
                <a:srgbClr val="3366FF">
                  <a:alpha val="17000"/>
                </a:srgbClr>
              </a:gs>
              <a:gs pos="100000">
                <a:schemeClr val="bg1">
                  <a:alpha val="52000"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Courier New" pitchFamily="49" charset="0"/>
              </a:rPr>
              <a:t>Summary: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Courier New" pitchFamily="49" charset="0"/>
              </a:rPr>
              <a:t> much ado about nothing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Courier New" pitchFamily="49" charset="0"/>
              </a:rPr>
              <a:t> classical parametric excitation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Courier New" pitchFamily="49" charset="0"/>
              </a:rPr>
              <a:t> dynamical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+mj-lt"/>
                <a:cs typeface="Courier New" pitchFamily="49" charset="0"/>
              </a:rPr>
              <a:t>Casimir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</a:rPr>
              <a:t> effect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</a:rPr>
              <a:t> photon generation with a Josephson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</a:rPr>
              <a:t>metamaterial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</a:rPr>
              <a:t> </a:t>
            </a:r>
          </a:p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</a:rPr>
              <a:t>          - samples and experimental setup</a:t>
            </a:r>
          </a:p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</a:rPr>
              <a:t>          - spectrum of noise</a:t>
            </a:r>
          </a:p>
          <a:p>
            <a:pPr>
              <a:lnSpc>
                <a:spcPct val="85000"/>
              </a:lnSpc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cs typeface="Courier New" pitchFamily="49" charset="0"/>
              </a:rPr>
              <a:t>          - two-mode squeezing         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+mj-lt"/>
              <a:cs typeface="Courier New" pitchFamily="49" charset="0"/>
            </a:endParaRP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Courier New" pitchFamily="49" charset="0"/>
              </a:rPr>
              <a:t> tripartite correlations from vacuum fluctuations</a:t>
            </a:r>
          </a:p>
          <a:p>
            <a:pPr>
              <a:lnSpc>
                <a:spcPct val="85000"/>
              </a:lnSpc>
              <a:buFont typeface="Arial" pitchFamily="34" charset="0"/>
              <a:buChar char="•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j-lt"/>
                <a:cs typeface="Courier New" pitchFamily="49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Courier New" pitchFamily="49" charset="0"/>
              </a:rPr>
              <a:t>conclusions and prospects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3657600"/>
            <a:ext cx="2667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Pasi Lähteenmäki, </a:t>
            </a:r>
          </a:p>
          <a:p>
            <a:r>
              <a:rPr lang="fi-FI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Sorin Paraoanu</a:t>
            </a:r>
            <a:r>
              <a:rPr lang="fi-FI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fi-FI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Juha Hassel, and </a:t>
            </a:r>
          </a:p>
          <a:p>
            <a:r>
              <a:rPr lang="fi-FI" sz="2000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Pertti Hakonen</a:t>
            </a:r>
            <a:endParaRPr lang="fi-FI" sz="20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0" name="Picture 2" descr="Pasi Lähteenmäk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590800"/>
            <a:ext cx="990600" cy="990600"/>
          </a:xfrm>
          <a:prstGeom prst="rect">
            <a:avLst/>
          </a:prstGeom>
          <a:noFill/>
        </p:spPr>
      </p:pic>
      <p:pic>
        <p:nvPicPr>
          <p:cNvPr id="119812" name="Picture 4" descr="http://www.tiedetoimittaja.com/kuvat/juttukuvat/juha_hasse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2590800"/>
            <a:ext cx="914400" cy="990600"/>
          </a:xfrm>
          <a:prstGeom prst="rect">
            <a:avLst/>
          </a:prstGeom>
          <a:noFill/>
        </p:spPr>
      </p:pic>
      <p:pic>
        <p:nvPicPr>
          <p:cNvPr id="119814" name="Picture 6" descr="Image result for juha hass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2590800"/>
            <a:ext cx="963445" cy="1295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lnSpc>
                <a:spcPct val="90000"/>
              </a:lnSpc>
            </a:pPr>
            <a:r>
              <a:rPr lang="en-US" sz="4800" i="1" dirty="0" smtClean="0">
                <a:solidFill>
                  <a:schemeClr val="bg1"/>
                </a:solidFill>
                <a:latin typeface="Arial" charset="0"/>
              </a:rPr>
              <a:t>Dynamical </a:t>
            </a:r>
            <a:r>
              <a:rPr lang="en-US" sz="4800" i="1" dirty="0" err="1" smtClean="0">
                <a:solidFill>
                  <a:schemeClr val="bg1"/>
                </a:solidFill>
                <a:latin typeface="Arial" charset="0"/>
              </a:rPr>
              <a:t>Casimir</a:t>
            </a:r>
            <a:r>
              <a:rPr lang="en-US" sz="4800" i="1" dirty="0" smtClean="0">
                <a:solidFill>
                  <a:schemeClr val="bg1"/>
                </a:solidFill>
                <a:latin typeface="Arial" charset="0"/>
              </a:rPr>
              <a:t> effect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43434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>
                <a:latin typeface="+mn-lt"/>
                <a:cs typeface="Times New Roman" pitchFamily="18" charset="0"/>
              </a:rPr>
              <a:t>P. Lähteenmäki, G. S. Paraoanu, J. Hassel, and P. J. Hakonen,</a:t>
            </a:r>
            <a:r>
              <a:rPr lang="en-US" sz="1600" b="0" dirty="0">
                <a:latin typeface="+mn-lt"/>
              </a:rPr>
              <a:t> </a:t>
            </a:r>
            <a:endParaRPr lang="en-US" sz="1600" b="0" dirty="0" smtClean="0">
              <a:latin typeface="+mn-lt"/>
            </a:endParaRPr>
          </a:p>
          <a:p>
            <a:r>
              <a:rPr lang="en-US" sz="1600" b="0" dirty="0" smtClean="0">
                <a:latin typeface="+mj-lt"/>
              </a:rPr>
              <a:t>Dynamical </a:t>
            </a:r>
            <a:r>
              <a:rPr lang="en-US" sz="1600" b="0" dirty="0">
                <a:latin typeface="+mj-lt"/>
              </a:rPr>
              <a:t>Casimir effect in a Josephson </a:t>
            </a:r>
            <a:r>
              <a:rPr lang="en-US" sz="1600" b="0" dirty="0" smtClean="0">
                <a:latin typeface="+mj-lt"/>
              </a:rPr>
              <a:t>metamaterial, </a:t>
            </a:r>
          </a:p>
          <a:p>
            <a:r>
              <a:rPr lang="en-US" sz="1600" b="0" dirty="0" smtClean="0">
                <a:latin typeface="+mj-lt"/>
              </a:rPr>
              <a:t>PNAS </a:t>
            </a:r>
            <a:r>
              <a:rPr lang="en-US" sz="1600" dirty="0" smtClean="0">
                <a:latin typeface="+mj-lt"/>
              </a:rPr>
              <a:t>110</a:t>
            </a:r>
            <a:r>
              <a:rPr lang="en-US" sz="1600" b="0" dirty="0" smtClean="0">
                <a:latin typeface="+mj-lt"/>
              </a:rPr>
              <a:t>, 4234 (2013)</a:t>
            </a:r>
            <a:endParaRPr lang="fi-FI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381000" y="381000"/>
            <a:ext cx="5562600" cy="914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i-FI" sz="1200" dirty="0" smtClean="0"/>
              <a:t>Dynamical Casimir effect </a:t>
            </a:r>
            <a:endParaRPr kumimoji="0" lang="fi-FI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yriad Web Pro" pitchFamily="34" charset="0"/>
            </a:endParaRPr>
          </a:p>
        </p:txBody>
      </p:sp>
      <p:pic>
        <p:nvPicPr>
          <p:cNvPr id="2050" name="Picture 2" descr="D:\TALKS\ERC_interview\casim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071" y="1676399"/>
            <a:ext cx="7929781" cy="434340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33400" y="762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200" dirty="0" smtClean="0"/>
              <a:t> predicted many years ago but never observed until recently</a:t>
            </a:r>
          </a:p>
          <a:p>
            <a:pPr>
              <a:buFont typeface="Arial" pitchFamily="34" charset="0"/>
              <a:buChar char="•"/>
            </a:pPr>
            <a:r>
              <a:rPr lang="fi-FI" sz="1200" dirty="0" smtClean="0"/>
              <a:t> superconducting resonators offer perhaps the most promising system</a:t>
            </a:r>
            <a:endParaRPr lang="fi-FI" sz="1200" dirty="0"/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8534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Moore, G. T., 1970, </a:t>
            </a:r>
            <a:r>
              <a:rPr lang="en-US" sz="1100" b="0" i="1" dirty="0" smtClean="0">
                <a:latin typeface="Times New Roman" pitchFamily="18" charset="0"/>
                <a:cs typeface="Times New Roman" pitchFamily="18" charset="0"/>
              </a:rPr>
              <a:t>‘‘Quantum theory of the electromagnetic field in a variable-length one-dimensional cavity,’’ 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J. Math. Phys. (N.Y.) </a:t>
            </a:r>
            <a:r>
              <a:rPr lang="fi-FI" sz="11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fi-FI" sz="1100" b="0" dirty="0" smtClean="0">
                <a:latin typeface="Times New Roman" pitchFamily="18" charset="0"/>
                <a:cs typeface="Times New Roman" pitchFamily="18" charset="0"/>
              </a:rPr>
              <a:t>, 2679.</a:t>
            </a:r>
            <a:endParaRPr lang="fi-FI" sz="11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096000"/>
            <a:ext cx="8991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Johansson, J. R., G. Johansson, C. M. Wilson, and F.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Nori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, 2009, ‘‘Dynamical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Casimir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effect in a superconducting coplanar waveguide,’’</a:t>
            </a:r>
            <a:r>
              <a:rPr lang="fi-FI" sz="1100" b="0" dirty="0" smtClean="0">
                <a:latin typeface="Times New Roman" pitchFamily="18" charset="0"/>
                <a:cs typeface="Times New Roman" pitchFamily="18" charset="0"/>
              </a:rPr>
              <a:t>Phys. Rev. Lett. </a:t>
            </a:r>
            <a:r>
              <a:rPr lang="fi-FI" sz="1100" dirty="0" smtClean="0">
                <a:latin typeface="Times New Roman" pitchFamily="18" charset="0"/>
                <a:cs typeface="Times New Roman" pitchFamily="18" charset="0"/>
              </a:rPr>
              <a:t>103, </a:t>
            </a:r>
            <a:r>
              <a:rPr lang="fi-FI" sz="1100" b="0" dirty="0" smtClean="0">
                <a:latin typeface="Times New Roman" pitchFamily="18" charset="0"/>
                <a:cs typeface="Times New Roman" pitchFamily="18" charset="0"/>
              </a:rPr>
              <a:t>147003</a:t>
            </a:r>
            <a:endParaRPr lang="fi-FI" sz="11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27113"/>
            <a:ext cx="929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b="0" dirty="0" smtClean="0">
                <a:latin typeface="Times New Roman" pitchFamily="18" charset="0"/>
                <a:cs typeface="Times New Roman" pitchFamily="18" charset="0"/>
              </a:rPr>
              <a:t>Wilson, C. M., G. Johansson, A. Pourkabirian, M. Simonen, J. R. 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Johansson, T. Duty, F.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Nori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, and P.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Delsing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, 2011, </a:t>
            </a:r>
            <a:r>
              <a:rPr lang="en-US" sz="1100" b="0" i="1" dirty="0" smtClean="0">
                <a:latin typeface="Times New Roman" pitchFamily="18" charset="0"/>
                <a:cs typeface="Times New Roman" pitchFamily="18" charset="0"/>
              </a:rPr>
              <a:t>‘‘Observation of the Dynamical </a:t>
            </a:r>
            <a:r>
              <a:rPr lang="en-US" sz="1100" b="0" i="1" dirty="0" err="1" smtClean="0">
                <a:latin typeface="Times New Roman" pitchFamily="18" charset="0"/>
                <a:cs typeface="Times New Roman" pitchFamily="18" charset="0"/>
              </a:rPr>
              <a:t>Casimir</a:t>
            </a:r>
            <a:r>
              <a:rPr lang="en-US" sz="1100" b="0" i="1" dirty="0" smtClean="0">
                <a:latin typeface="Times New Roman" pitchFamily="18" charset="0"/>
                <a:cs typeface="Times New Roman" pitchFamily="18" charset="0"/>
              </a:rPr>
              <a:t> Effect in a Superconducting Circuit,’’ </a:t>
            </a:r>
            <a:r>
              <a:rPr lang="fi-FI" sz="1100" b="0" dirty="0" smtClean="0">
                <a:latin typeface="Times New Roman" pitchFamily="18" charset="0"/>
                <a:cs typeface="Times New Roman" pitchFamily="18" charset="0"/>
              </a:rPr>
              <a:t>Nature (London), </a:t>
            </a:r>
            <a:r>
              <a:rPr lang="fi-FI" sz="1100" dirty="0" smtClean="0">
                <a:latin typeface="Times New Roman" pitchFamily="18" charset="0"/>
                <a:cs typeface="Times New Roman" pitchFamily="18" charset="0"/>
              </a:rPr>
              <a:t>479</a:t>
            </a:r>
            <a:r>
              <a:rPr lang="fi-FI" sz="1100" b="0" dirty="0" smtClean="0">
                <a:latin typeface="Times New Roman" pitchFamily="18" charset="0"/>
                <a:cs typeface="Times New Roman" pitchFamily="18" charset="0"/>
              </a:rPr>
              <a:t>, 376</a:t>
            </a:r>
            <a:endParaRPr lang="fi-FI" sz="11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PAwB_LOO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1524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lnSpc>
                <a:spcPct val="90000"/>
              </a:lnSpc>
            </a:pPr>
            <a:r>
              <a:rPr lang="en-US" sz="4800" b="0" i="1" dirty="0" smtClean="0">
                <a:solidFill>
                  <a:schemeClr val="bg1"/>
                </a:solidFill>
                <a:latin typeface="Arial" charset="0"/>
              </a:rPr>
              <a:t>Josephson </a:t>
            </a:r>
            <a:r>
              <a:rPr lang="en-US" sz="4800" b="0" i="1" dirty="0" err="1" smtClean="0">
                <a:solidFill>
                  <a:schemeClr val="bg1"/>
                </a:solidFill>
                <a:latin typeface="Arial" charset="0"/>
              </a:rPr>
              <a:t>metamaterials</a:t>
            </a:r>
            <a:endParaRPr lang="en-US" sz="4800" b="0" i="1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applications\Sorin\Academy\ProgrammableMaterials2011\secondstage\gapped_metamaterial\Jian_gappedmetamateri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419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0142"/>
            <a:ext cx="3886200" cy="611685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7543800" cy="430499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172200"/>
            <a:ext cx="2133600" cy="43077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751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2" y="5867400"/>
            <a:ext cx="3414712" cy="84729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751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648200"/>
            <a:ext cx="5867400" cy="68249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751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562600"/>
            <a:ext cx="4343400" cy="46985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7262" y="1905000"/>
            <a:ext cx="4296738" cy="3429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4466208" cy="3429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 bwMode="auto">
          <a:xfrm>
            <a:off x="1066800" y="990600"/>
            <a:ext cx="3124200" cy="762000"/>
          </a:xfrm>
          <a:prstGeom prst="wedgeRoundRectCallout">
            <a:avLst>
              <a:gd name="adj1" fmla="val -24971"/>
              <a:gd name="adj2" fmla="val 162776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400" dirty="0" smtClean="0">
                <a:latin typeface="Times New Roman" pitchFamily="18" charset="0"/>
                <a:cs typeface="Times New Roman" pitchFamily="18" charset="0"/>
              </a:rPr>
              <a:t>Direct experimental evidence of frequency upconversion of vacuum fluctuations</a:t>
            </a:r>
            <a:endParaRPr kumimoji="0" lang="fi-FI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943600"/>
            <a:ext cx="1681163" cy="37068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943600"/>
            <a:ext cx="2134860" cy="35679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8" name="Rounded Rectangular Callout 17"/>
          <p:cNvSpPr/>
          <p:nvPr/>
        </p:nvSpPr>
        <p:spPr bwMode="auto">
          <a:xfrm>
            <a:off x="6019800" y="1295400"/>
            <a:ext cx="1828800" cy="533400"/>
          </a:xfrm>
          <a:prstGeom prst="wedgeRoundRectCallout">
            <a:avLst>
              <a:gd name="adj1" fmla="val -17149"/>
              <a:gd name="adj2" fmla="val 200897"/>
              <a:gd name="adj3" fmla="val 16667"/>
            </a:avLst>
          </a:prstGeom>
          <a:solidFill>
            <a:srgbClr val="7030A0">
              <a:alpha val="9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Web Pro" pitchFamily="34" charset="0"/>
            </a:endParaRPr>
          </a:p>
        </p:txBody>
      </p:sp>
      <p:graphicFrame>
        <p:nvGraphicFramePr>
          <p:cNvPr id="147465" name="Object 9"/>
          <p:cNvGraphicFramePr>
            <a:graphicFrameLocks noChangeAspect="1"/>
          </p:cNvGraphicFramePr>
          <p:nvPr/>
        </p:nvGraphicFramePr>
        <p:xfrm>
          <a:off x="6248400" y="1219200"/>
          <a:ext cx="14911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3" name="Equation" r:id="rId7" imgW="558720" imgH="228600" progId="Equation.3">
                  <p:embed/>
                </p:oleObj>
              </mc:Choice>
              <mc:Fallback>
                <p:oleObj name="Equation" r:id="rId7" imgW="55872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19200"/>
                        <a:ext cx="14911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ular Callout 19"/>
          <p:cNvSpPr/>
          <p:nvPr/>
        </p:nvSpPr>
        <p:spPr bwMode="auto">
          <a:xfrm>
            <a:off x="5791200" y="5562600"/>
            <a:ext cx="1143000" cy="533400"/>
          </a:xfrm>
          <a:prstGeom prst="wedgeRoundRectCallout">
            <a:avLst>
              <a:gd name="adj1" fmla="val 26753"/>
              <a:gd name="adj2" fmla="val -282030"/>
              <a:gd name="adj3" fmla="val 16667"/>
            </a:avLst>
          </a:prstGeom>
          <a:solidFill>
            <a:srgbClr val="7030A0">
              <a:alpha val="9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Web Pro" pitchFamily="34" charset="0"/>
            </a:endParaRPr>
          </a:p>
        </p:txBody>
      </p:sp>
      <p:graphicFrame>
        <p:nvGraphicFramePr>
          <p:cNvPr id="147466" name="Object 10"/>
          <p:cNvGraphicFramePr>
            <a:graphicFrameLocks noChangeAspect="1"/>
          </p:cNvGraphicFramePr>
          <p:nvPr/>
        </p:nvGraphicFramePr>
        <p:xfrm>
          <a:off x="5943600" y="5486400"/>
          <a:ext cx="6858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4" name="Equation" r:id="rId9" imgW="253800" imgH="228600" progId="Equation.3">
                  <p:embed/>
                </p:oleObj>
              </mc:Choice>
              <mc:Fallback>
                <p:oleObj name="Equation" r:id="rId9" imgW="25380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486400"/>
                        <a:ext cx="6858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33400" y="228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Measurements at large detunigs </a:t>
            </a:r>
            <a:endParaRPr lang="fi-FI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85" y="3127554"/>
            <a:ext cx="3753993" cy="296758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09600"/>
            <a:ext cx="2850931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6312" y="609600"/>
            <a:ext cx="2814104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76200"/>
            <a:ext cx="7279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Measurements of quadrature correlations</a:t>
            </a:r>
            <a:endParaRPr lang="fi-FI" sz="28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124200"/>
            <a:ext cx="4919664" cy="10668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609600"/>
            <a:ext cx="2720841" cy="2362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5867400"/>
            <a:ext cx="3657600" cy="380292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6324600"/>
            <a:ext cx="1428473" cy="344271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6324600"/>
            <a:ext cx="1371600" cy="325554"/>
          </a:xfrm>
          <a:prstGeom prst="rect">
            <a:avLst/>
          </a:prstGeom>
          <a:noFill/>
          <a:ln w="9525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19600" y="5410200"/>
            <a:ext cx="21932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>
                <a:solidFill>
                  <a:srgbClr val="FFFF00"/>
                </a:solidFill>
              </a:rPr>
              <a:t>Nonseparability:</a:t>
            </a:r>
            <a:endParaRPr lang="fi-FI" sz="2000" dirty="0">
              <a:solidFill>
                <a:srgbClr val="FFFF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4724400"/>
            <a:ext cx="4953000" cy="57320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114800" y="43434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latin typeface="+mj-lt"/>
              </a:rPr>
              <a:t>Pithagora’s theorem for covariances:</a:t>
            </a:r>
            <a:endParaRPr lang="fi-FI" sz="14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6295028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latin typeface="AdvOT118e7927"/>
              </a:rPr>
              <a:t>C. </a:t>
            </a:r>
            <a:r>
              <a:rPr lang="en-US" sz="1200" b="0" dirty="0" err="1" smtClean="0">
                <a:latin typeface="AdvOT118e7927"/>
              </a:rPr>
              <a:t>Eichler</a:t>
            </a:r>
            <a:r>
              <a:rPr lang="en-US" sz="1200" b="0" dirty="0" smtClean="0">
                <a:latin typeface="AdvOT118e7927"/>
              </a:rPr>
              <a:t>,</a:t>
            </a:r>
            <a:r>
              <a:rPr lang="fi-FI" sz="1200" b="0" dirty="0" smtClean="0">
                <a:latin typeface="+mn-lt"/>
              </a:rPr>
              <a:t>D</a:t>
            </a:r>
            <a:r>
              <a:rPr lang="fi-FI" sz="1200" b="0" dirty="0">
                <a:latin typeface="+mn-lt"/>
              </a:rPr>
              <a:t>. Bozyigit, C. Lang, L. Steffen, J. Fink, </a:t>
            </a:r>
            <a:endParaRPr lang="fi-FI" sz="1200" b="0" dirty="0" smtClean="0">
              <a:latin typeface="+mn-lt"/>
            </a:endParaRPr>
          </a:p>
          <a:p>
            <a:r>
              <a:rPr lang="fi-FI" sz="1200" b="0" dirty="0">
                <a:latin typeface="+mn-lt"/>
              </a:rPr>
              <a:t>a</a:t>
            </a:r>
            <a:r>
              <a:rPr lang="fi-FI" sz="1200" b="0" dirty="0" smtClean="0">
                <a:latin typeface="+mn-lt"/>
              </a:rPr>
              <a:t>nd A. Wallraff, </a:t>
            </a:r>
            <a:r>
              <a:rPr lang="fi-FI" sz="1200" b="0" dirty="0" smtClean="0">
                <a:latin typeface="AdvOTffbb85e5.I"/>
              </a:rPr>
              <a:t>Phys. Rev. Lett. </a:t>
            </a:r>
            <a:r>
              <a:rPr lang="fi-FI" sz="1200" dirty="0" smtClean="0">
                <a:latin typeface="AdvOT118e7927"/>
              </a:rPr>
              <a:t>107</a:t>
            </a:r>
            <a:r>
              <a:rPr lang="fi-FI" sz="1200" b="0" dirty="0" smtClean="0">
                <a:latin typeface="AdvOT118e7927"/>
              </a:rPr>
              <a:t>,113601</a:t>
            </a:r>
            <a:r>
              <a:rPr lang="fi-FI" sz="1200" b="0" dirty="0" smtClean="0">
                <a:latin typeface="AdvOT118e7927+20"/>
              </a:rPr>
              <a:t> (2011)</a:t>
            </a:r>
            <a:endParaRPr lang="fi-FI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9" name="Picture 3" descr="D:\Papers\dynamical_Casimir\Press_and_Juha_pictures\2013-02-26_AALTO_PNAS_two_emerging_phot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44" y="0"/>
            <a:ext cx="9154945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362200"/>
            <a:ext cx="9144000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838200" indent="-838200" algn="ctr">
              <a:lnSpc>
                <a:spcPct val="90000"/>
              </a:lnSpc>
            </a:pPr>
            <a:r>
              <a:rPr lang="en-US" sz="4800" i="1" dirty="0" smtClean="0">
                <a:solidFill>
                  <a:schemeClr val="bg1"/>
                </a:solidFill>
                <a:latin typeface="Arial" charset="0"/>
              </a:rPr>
              <a:t>Tripartite correlations</a:t>
            </a:r>
          </a:p>
          <a:p>
            <a:pPr marL="838200" indent="-838200" algn="ctr">
              <a:lnSpc>
                <a:spcPct val="90000"/>
              </a:lnSpc>
            </a:pPr>
            <a:r>
              <a:rPr lang="en-US" sz="4800" i="1" dirty="0">
                <a:solidFill>
                  <a:schemeClr val="bg1"/>
                </a:solidFill>
                <a:latin typeface="Arial" charset="0"/>
              </a:rPr>
              <a:t>f</a:t>
            </a:r>
            <a:r>
              <a:rPr lang="en-US" sz="4800" i="1" dirty="0" smtClean="0">
                <a:solidFill>
                  <a:schemeClr val="bg1"/>
                </a:solidFill>
                <a:latin typeface="Arial" charset="0"/>
              </a:rPr>
              <a:t>rom vacuum fluctuations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5600" y="43434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>
                <a:latin typeface="+mn-lt"/>
                <a:cs typeface="Times New Roman" pitchFamily="18" charset="0"/>
              </a:rPr>
              <a:t>P. Lähteenmäki, G. S. Paraoanu, J. Hassel, and P. J. Hakonen,</a:t>
            </a:r>
            <a:r>
              <a:rPr lang="en-US" sz="1600" b="0" dirty="0">
                <a:latin typeface="+mn-lt"/>
              </a:rPr>
              <a:t> </a:t>
            </a:r>
            <a:endParaRPr lang="en-US" sz="1600" b="0" dirty="0" smtClean="0">
              <a:latin typeface="+mn-lt"/>
            </a:endParaRPr>
          </a:p>
          <a:p>
            <a:r>
              <a:rPr lang="fi-FI" sz="1600" b="0" dirty="0" smtClean="0"/>
              <a:t>Coherence </a:t>
            </a:r>
            <a:r>
              <a:rPr lang="fi-FI" sz="1600" b="0" dirty="0"/>
              <a:t>and multimode </a:t>
            </a:r>
            <a:r>
              <a:rPr lang="fi-FI" sz="1600" b="0" dirty="0" smtClean="0"/>
              <a:t>correlations </a:t>
            </a:r>
            <a:r>
              <a:rPr lang="en-US" sz="1600" b="0" dirty="0" smtClean="0"/>
              <a:t>from </a:t>
            </a:r>
            <a:r>
              <a:rPr lang="en-US" sz="1600" b="0" dirty="0"/>
              <a:t>vacuum fluctuations </a:t>
            </a:r>
            <a:endParaRPr lang="en-US" sz="1600" b="0" dirty="0" smtClean="0"/>
          </a:p>
          <a:p>
            <a:r>
              <a:rPr lang="en-US" sz="1600" b="0" dirty="0" smtClean="0"/>
              <a:t>in </a:t>
            </a:r>
            <a:r>
              <a:rPr lang="en-US" sz="1600" b="0" dirty="0"/>
              <a:t>a </a:t>
            </a:r>
            <a:r>
              <a:rPr lang="en-US" sz="1600" b="0" dirty="0" smtClean="0"/>
              <a:t>microwave </a:t>
            </a:r>
            <a:r>
              <a:rPr lang="fi-FI" sz="1600" b="0" dirty="0" smtClean="0"/>
              <a:t>superconducting </a:t>
            </a:r>
            <a:r>
              <a:rPr lang="fi-FI" sz="1600" b="0" dirty="0"/>
              <a:t>cavity</a:t>
            </a:r>
            <a:r>
              <a:rPr lang="en-US" sz="1600" b="0" dirty="0" smtClean="0">
                <a:latin typeface="+mj-lt"/>
              </a:rPr>
              <a:t>, </a:t>
            </a:r>
          </a:p>
          <a:p>
            <a:r>
              <a:rPr lang="en-US" sz="1600" b="0" dirty="0" smtClean="0">
                <a:latin typeface="+mj-lt"/>
              </a:rPr>
              <a:t>Nature Communications </a:t>
            </a:r>
            <a:r>
              <a:rPr lang="en-US" sz="1600" dirty="0" smtClean="0">
                <a:latin typeface="+mj-lt"/>
              </a:rPr>
              <a:t>110</a:t>
            </a:r>
            <a:r>
              <a:rPr lang="en-US" sz="1600" b="0" dirty="0" smtClean="0">
                <a:latin typeface="+mj-lt"/>
              </a:rPr>
              <a:t>, 12548 (2016)</a:t>
            </a:r>
            <a:endParaRPr lang="fi-FI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7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92" y="838200"/>
            <a:ext cx="9067800" cy="232934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92" y="3581400"/>
            <a:ext cx="9067800" cy="16925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92" y="5562600"/>
            <a:ext cx="2377961" cy="381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590800"/>
            <a:ext cx="91440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lnSpc>
                <a:spcPct val="90000"/>
              </a:lnSpc>
            </a:pPr>
            <a:r>
              <a:rPr lang="en-US" sz="4800" i="1" dirty="0" smtClean="0">
                <a:solidFill>
                  <a:schemeClr val="bg1"/>
                </a:solidFill>
                <a:latin typeface="Arial" charset="0"/>
              </a:rPr>
              <a:t>Much ado about nothing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4343400"/>
            <a:ext cx="533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>
                <a:latin typeface="+mn-lt"/>
                <a:cs typeface="Times New Roman" pitchFamily="18" charset="0"/>
              </a:rPr>
              <a:t>G. S. Paraoanu,</a:t>
            </a:r>
            <a:r>
              <a:rPr lang="fi-FI" sz="1600" b="0" dirty="0" smtClean="0"/>
              <a:t>The </a:t>
            </a:r>
            <a:r>
              <a:rPr lang="fi-FI" sz="1600" b="0" dirty="0"/>
              <a:t>quantum </a:t>
            </a:r>
            <a:r>
              <a:rPr lang="fi-FI" sz="1600" b="0" dirty="0" smtClean="0"/>
              <a:t>vacuum, arXiv:1402.1087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" y="76200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Coherence and multimode correlations from </a:t>
            </a:r>
          </a:p>
          <a:p>
            <a:r>
              <a:rPr lang="fi-FI" sz="2800" dirty="0" smtClean="0"/>
              <a:t>vacuum fluctuations</a:t>
            </a:r>
            <a:endParaRPr lang="fi-FI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479202"/>
            <a:ext cx="5458262" cy="5136803"/>
          </a:xfrm>
          <a:prstGeom prst="rect">
            <a:avLst/>
          </a:prstGeom>
          <a:ln>
            <a:solidFill>
              <a:srgbClr val="CC00FF"/>
            </a:solidFill>
          </a:ln>
        </p:spPr>
      </p:pic>
    </p:spTree>
    <p:extLst>
      <p:ext uri="{BB962C8B-B14F-4D97-AF65-F5344CB8AC3E}">
        <p14:creationId xmlns:p14="http://schemas.microsoft.com/office/powerpoint/2010/main" val="6021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47205" cy="647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22" y="1928418"/>
            <a:ext cx="4165122" cy="399189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2328" y="1934811"/>
            <a:ext cx="4165122" cy="392796"/>
          </a:xfrm>
          <a:prstGeom prst="rect">
            <a:avLst/>
          </a:prstGeom>
          <a:noFill/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726942"/>
            <a:ext cx="6984522" cy="124102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106406"/>
            <a:ext cx="4648200" cy="56225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96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8985" y="6111485"/>
            <a:ext cx="2711809" cy="56225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962" y="2825577"/>
            <a:ext cx="8949455" cy="1346420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30203" y="1439655"/>
            <a:ext cx="3007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CC00FF"/>
                </a:solidFill>
              </a:rPr>
              <a:t>n</a:t>
            </a:r>
            <a:r>
              <a:rPr lang="fi-FI" sz="2000" dirty="0" smtClean="0">
                <a:solidFill>
                  <a:srgbClr val="CC00FF"/>
                </a:solidFill>
              </a:rPr>
              <a:t>otations for power:</a:t>
            </a:r>
            <a:endParaRPr lang="fi-FI" sz="2000" dirty="0">
              <a:solidFill>
                <a:srgbClr val="CC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203" y="2356249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CC00FF"/>
                </a:solidFill>
              </a:rPr>
              <a:t>c</a:t>
            </a:r>
            <a:r>
              <a:rPr lang="fi-FI" sz="2000" dirty="0" smtClean="0">
                <a:solidFill>
                  <a:srgbClr val="CC00FF"/>
                </a:solidFill>
              </a:rPr>
              <a:t>oherences:</a:t>
            </a:r>
            <a:endParaRPr lang="fi-FI" sz="2000" dirty="0">
              <a:solidFill>
                <a:srgbClr val="CC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210" y="4257614"/>
            <a:ext cx="3379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CC00FF"/>
                </a:solidFill>
              </a:rPr>
              <a:t>b</a:t>
            </a:r>
            <a:r>
              <a:rPr lang="fi-FI" sz="2000" dirty="0" smtClean="0">
                <a:solidFill>
                  <a:srgbClr val="CC00FF"/>
                </a:solidFill>
              </a:rPr>
              <a:t>right and dark modes:</a:t>
            </a:r>
            <a:endParaRPr lang="fi-FI" sz="2000" dirty="0">
              <a:solidFill>
                <a:srgbClr val="CC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4030" y="215046"/>
            <a:ext cx="4528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Coherence between </a:t>
            </a:r>
            <a:endParaRPr lang="fi-FI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i-FI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extremal </a:t>
            </a:r>
            <a:r>
              <a:rPr lang="fi-FI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modes:</a:t>
            </a:r>
            <a:endParaRPr lang="fi-FI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33103"/>
            <a:ext cx="3555521" cy="1705971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063687" cy="5927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8907180" cy="69136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890" y="762000"/>
            <a:ext cx="6934200" cy="5029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186035"/>
            <a:ext cx="5073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solidFill>
                  <a:srgbClr val="7030A0"/>
                </a:solidFill>
              </a:rPr>
              <a:t>Dynamical control of correlations</a:t>
            </a:r>
            <a:endParaRPr lang="fi-FI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819400"/>
            <a:ext cx="9144000" cy="1524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lnSpc>
                <a:spcPct val="90000"/>
              </a:lnSpc>
            </a:pPr>
            <a:r>
              <a:rPr lang="en-US" sz="4800" i="1" dirty="0" smtClean="0">
                <a:solidFill>
                  <a:schemeClr val="bg1"/>
                </a:solidFill>
                <a:latin typeface="Arial" charset="0"/>
              </a:rPr>
              <a:t>Conclusions and prospects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TALKS\ERC_interview\black_hole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859241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rgbClr val="FF0000"/>
                </a:solidFill>
              </a:rPr>
              <a:t>We </a:t>
            </a:r>
            <a:r>
              <a:rPr lang="fi-FI" sz="2400" dirty="0" smtClean="0">
                <a:solidFill>
                  <a:srgbClr val="FF0000"/>
                </a:solidFill>
              </a:rPr>
              <a:t>did:</a:t>
            </a:r>
          </a:p>
          <a:p>
            <a:pPr>
              <a:buFont typeface="Arial" pitchFamily="34" charset="0"/>
              <a:buChar char="•"/>
            </a:pPr>
            <a:r>
              <a:rPr lang="fi-FI" sz="2400" dirty="0" smtClean="0"/>
              <a:t> experiments simulating the Klein-Gordon field with SQUID arrays embedded in a </a:t>
            </a:r>
            <a:r>
              <a:rPr lang="fi-FI" sz="2400" dirty="0" smtClean="0"/>
              <a:t>cavity and with a transmission line terminated by a resonator - </a:t>
            </a:r>
            <a:endParaRPr lang="fi-FI" sz="2400" dirty="0" smtClean="0"/>
          </a:p>
          <a:p>
            <a:pPr>
              <a:buFont typeface="Arial" pitchFamily="34" charset="0"/>
              <a:buChar char="•"/>
            </a:pPr>
            <a:r>
              <a:rPr lang="fi-FI" sz="2400" dirty="0" smtClean="0"/>
              <a:t> dynamical Casimir </a:t>
            </a:r>
            <a:r>
              <a:rPr lang="fi-FI" sz="2400" dirty="0" smtClean="0"/>
              <a:t>effect – </a:t>
            </a:r>
          </a:p>
          <a:p>
            <a:pPr>
              <a:buFont typeface="Arial" pitchFamily="34" charset="0"/>
              <a:buChar char="•"/>
            </a:pPr>
            <a:r>
              <a:rPr lang="fi-FI" sz="2400" dirty="0"/>
              <a:t> </a:t>
            </a:r>
            <a:r>
              <a:rPr lang="fi-FI" sz="2400" dirty="0" smtClean="0"/>
              <a:t>tripartite photonic states</a:t>
            </a:r>
            <a:endParaRPr lang="fi-FI" sz="2400" dirty="0" smtClean="0"/>
          </a:p>
          <a:p>
            <a:r>
              <a:rPr lang="fi-FI" sz="2400" dirty="0" smtClean="0"/>
              <a:t> </a:t>
            </a:r>
            <a:endParaRPr lang="fi-FI" sz="2400" dirty="0" smtClean="0"/>
          </a:p>
          <a:p>
            <a:endParaRPr lang="fi-FI" sz="2400" dirty="0" smtClean="0"/>
          </a:p>
          <a:p>
            <a:r>
              <a:rPr lang="fi-FI" sz="2400" dirty="0" smtClean="0">
                <a:solidFill>
                  <a:srgbClr val="FF0000"/>
                </a:solidFill>
              </a:rPr>
              <a:t>Future developments: </a:t>
            </a:r>
          </a:p>
          <a:p>
            <a:pPr>
              <a:buFont typeface="Arial" pitchFamily="34" charset="0"/>
              <a:buChar char="•"/>
            </a:pPr>
            <a:r>
              <a:rPr lang="fi-FI" sz="2400" dirty="0" smtClean="0">
                <a:solidFill>
                  <a:srgbClr val="7030A0"/>
                </a:solidFill>
              </a:rPr>
              <a:t> realization of other cosmological effects: Hawking radiation, Unruh effect</a:t>
            </a:r>
          </a:p>
          <a:p>
            <a:pPr>
              <a:buFont typeface="Arial" pitchFamily="34" charset="0"/>
              <a:buChar char="•"/>
            </a:pPr>
            <a:r>
              <a:rPr lang="fi-FI" sz="2400" dirty="0" smtClean="0">
                <a:solidFill>
                  <a:srgbClr val="7030A0"/>
                </a:solidFill>
              </a:rPr>
              <a:t> single-quanta control of macroscopic properties in quantum metamaterials </a:t>
            </a:r>
          </a:p>
          <a:p>
            <a:pPr>
              <a:buFont typeface="Arial" pitchFamily="34" charset="0"/>
              <a:buChar char="•"/>
            </a:pPr>
            <a:r>
              <a:rPr lang="fi-FI" sz="2400" dirty="0" smtClean="0">
                <a:solidFill>
                  <a:srgbClr val="7030A0"/>
                </a:solidFill>
              </a:rPr>
              <a:t> metamaterials with tunable photonic gap (photonic crystals)</a:t>
            </a:r>
          </a:p>
          <a:p>
            <a:endParaRPr lang="fi-FI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home\Desktop\654242main_p1220b3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822" y="152400"/>
            <a:ext cx="6873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... re-creating the Universe in the lab  ...</a:t>
            </a:r>
            <a:endParaRPr lang="fi-FI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57200"/>
            <a:ext cx="2032000" cy="19050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304800" y="1066800"/>
            <a:ext cx="3523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2000" dirty="0" smtClean="0"/>
              <a:t> Toricellian vacuum</a:t>
            </a:r>
          </a:p>
          <a:p>
            <a:r>
              <a:rPr lang="fi-FI" sz="2000" dirty="0" smtClean="0"/>
              <a:t>(Evangelista Toricelli, 1643)</a:t>
            </a:r>
            <a:endParaRPr lang="fi-FI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53655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800" dirty="0" smtClean="0"/>
              <a:t> </a:t>
            </a:r>
            <a:r>
              <a:rPr lang="fi-FI" sz="2000" dirty="0" smtClean="0"/>
              <a:t>Aristotle</a:t>
            </a:r>
            <a:r>
              <a:rPr lang="fi-FI" sz="1800" dirty="0" smtClean="0"/>
              <a:t> (Physics, book IV) – </a:t>
            </a:r>
          </a:p>
          <a:p>
            <a:r>
              <a:rPr lang="fi-FI" sz="1800" dirty="0" smtClean="0"/>
              <a:t>in vacuum motion would continue </a:t>
            </a:r>
            <a:r>
              <a:rPr lang="fi-FI" sz="1800" i="1" dirty="0" smtClean="0"/>
              <a:t>ad infinutum</a:t>
            </a:r>
            <a:endParaRPr lang="fi-FI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828800"/>
            <a:ext cx="5957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2000" dirty="0" smtClean="0"/>
              <a:t> First vacuum pump, Magdeburg hemispheres </a:t>
            </a:r>
          </a:p>
          <a:p>
            <a:r>
              <a:rPr lang="fi-FI" sz="2000" dirty="0" smtClean="0"/>
              <a:t>experiment (Otto von Guericke, 1654)</a:t>
            </a:r>
            <a:endParaRPr lang="fi-FI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2743200"/>
            <a:ext cx="82333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/>
              <a:t>... Modern view of vacuum = quantum-mechanical ground state of </a:t>
            </a:r>
          </a:p>
          <a:p>
            <a:r>
              <a:rPr lang="fi-FI" sz="2000" dirty="0" smtClean="0"/>
              <a:t>a field </a:t>
            </a:r>
            <a:r>
              <a:rPr lang="fi-FI" sz="2000" i="1" dirty="0" smtClean="0"/>
              <a:t>e.g. </a:t>
            </a:r>
            <a:r>
              <a:rPr lang="fi-FI" sz="2000" dirty="0" smtClean="0"/>
              <a:t>Dirac vacuum, BEC vacuum, Higgs vacuum </a:t>
            </a:r>
            <a:r>
              <a:rPr lang="fi-FI" sz="2000" i="1" dirty="0" smtClean="0"/>
              <a:t>etc.</a:t>
            </a:r>
          </a:p>
          <a:p>
            <a:endParaRPr lang="fi-FI" sz="2000" dirty="0" smtClean="0"/>
          </a:p>
          <a:p>
            <a:r>
              <a:rPr lang="fi-FI" sz="2000" dirty="0" smtClean="0"/>
              <a:t>Effects related to vacuum: spontaneous emission, </a:t>
            </a:r>
          </a:p>
          <a:p>
            <a:r>
              <a:rPr lang="fi-FI" sz="2000" dirty="0" smtClean="0"/>
              <a:t>static Casimir effect, Lamb shift, renormalization of charges, </a:t>
            </a:r>
          </a:p>
          <a:p>
            <a:r>
              <a:rPr lang="fi-FI" sz="2000" dirty="0" smtClean="0"/>
              <a:t>cosmological constant ...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524000" y="4724400"/>
            <a:ext cx="7162800" cy="1981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Web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724400"/>
            <a:ext cx="7037504" cy="2246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7030A0"/>
                </a:solidFill>
              </a:rPr>
              <a:t>How to get something out of vacuum: </a:t>
            </a:r>
          </a:p>
          <a:p>
            <a:pPr>
              <a:buFont typeface="Arial" pitchFamily="34" charset="0"/>
              <a:buChar char="•"/>
            </a:pPr>
            <a:r>
              <a:rPr lang="fi-FI" sz="2000" dirty="0" smtClean="0">
                <a:solidFill>
                  <a:srgbClr val="7030A0"/>
                </a:solidFill>
              </a:rPr>
              <a:t> use strong electric fields [Schwinger effect]</a:t>
            </a:r>
          </a:p>
          <a:p>
            <a:pPr>
              <a:buFont typeface="Arial" pitchFamily="34" charset="0"/>
              <a:buChar char="•"/>
            </a:pPr>
            <a:r>
              <a:rPr lang="fi-FI" sz="2000" dirty="0" smtClean="0">
                <a:solidFill>
                  <a:srgbClr val="7030A0"/>
                </a:solidFill>
              </a:rPr>
              <a:t> </a:t>
            </a:r>
            <a:r>
              <a:rPr lang="fi-FI" sz="2000" dirty="0" smtClean="0">
                <a:solidFill>
                  <a:srgbClr val="FF0000"/>
                </a:solidFill>
              </a:rPr>
              <a:t>change fast a boundary condition or the speed of light </a:t>
            </a:r>
          </a:p>
          <a:p>
            <a:r>
              <a:rPr lang="fi-FI" sz="2000" dirty="0" smtClean="0">
                <a:solidFill>
                  <a:srgbClr val="FF0000"/>
                </a:solidFill>
              </a:rPr>
              <a:t>(dynamical Casimir effect)              this talk mostly ... </a:t>
            </a:r>
          </a:p>
          <a:p>
            <a:pPr>
              <a:buFont typeface="Arial" pitchFamily="34" charset="0"/>
              <a:buChar char="•"/>
            </a:pPr>
            <a:r>
              <a:rPr lang="fi-FI" sz="2000" dirty="0" smtClean="0">
                <a:solidFill>
                  <a:srgbClr val="7030A0"/>
                </a:solidFill>
              </a:rPr>
              <a:t> use a strong gravitational field [Hawking effect]</a:t>
            </a:r>
          </a:p>
          <a:p>
            <a:pPr>
              <a:buFont typeface="Arial" pitchFamily="34" charset="0"/>
              <a:buChar char="•"/>
            </a:pPr>
            <a:r>
              <a:rPr lang="fi-FI" sz="2000" dirty="0" smtClean="0">
                <a:solidFill>
                  <a:srgbClr val="7030A0"/>
                </a:solidFill>
              </a:rPr>
              <a:t> accelerate the system [Unruh effect]</a:t>
            </a:r>
          </a:p>
          <a:p>
            <a:endParaRPr lang="fi-FI" sz="2000" dirty="0" smtClean="0">
              <a:solidFill>
                <a:srgbClr val="7030A0"/>
              </a:solidFill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5029200" y="5715000"/>
            <a:ext cx="762000" cy="228600"/>
          </a:xfrm>
          <a:prstGeom prst="rightArrow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Web Pro" pitchFamily="34" charset="0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152400" y="3733800"/>
            <a:ext cx="228600" cy="228600"/>
          </a:xfrm>
          <a:prstGeom prst="star5">
            <a:avLst/>
          </a:prstGeom>
          <a:solidFill>
            <a:srgbClr val="66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200" b="1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Myriad Web Pro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152400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E Pluribus Unum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Suppose we have two modes a and b and we want to combine them coherently.</a:t>
            </a:r>
          </a:p>
          <a:p>
            <a:r>
              <a:rPr lang="fi-FI" sz="1400" dirty="0" smtClean="0"/>
              <a:t>Mathematically, there are only two possibilities:</a:t>
            </a:r>
          </a:p>
          <a:p>
            <a:endParaRPr lang="fi-FI" sz="1400" dirty="0" smtClean="0"/>
          </a:p>
          <a:p>
            <a:pPr marL="342900" indent="-342900"/>
            <a:r>
              <a:rPr lang="fi-FI" sz="1400" dirty="0" smtClean="0"/>
              <a:t>1.                              Called beam-splitter transformation. </a:t>
            </a:r>
          </a:p>
          <a:p>
            <a:pPr marL="342900" indent="-342900"/>
            <a:r>
              <a:rPr lang="fi-FI" sz="1400" dirty="0" smtClean="0"/>
              <a:t>    Noncommutativity of c results in                           therefore  a natural parametrization is                </a:t>
            </a:r>
          </a:p>
          <a:p>
            <a:pPr marL="342900" indent="-342900"/>
            <a:r>
              <a:rPr lang="fi-FI" sz="1400" dirty="0" smtClean="0"/>
              <a:t>                                                                                                                                                 and  </a:t>
            </a:r>
          </a:p>
          <a:p>
            <a:pPr marL="342900" indent="-342900"/>
            <a:r>
              <a:rPr lang="fi-FI" sz="1400" dirty="0" smtClean="0"/>
              <a:t>    Main application: interferometry.</a:t>
            </a:r>
          </a:p>
          <a:p>
            <a:pPr marL="342900" indent="-342900">
              <a:buFont typeface="+mj-lt"/>
              <a:buAutoNum type="arabicPeriod"/>
            </a:pPr>
            <a:endParaRPr lang="fi-FI" sz="1400" dirty="0" smtClean="0"/>
          </a:p>
          <a:p>
            <a:pPr marL="342900" indent="-342900">
              <a:buAutoNum type="arabicPeriod" startAt="2"/>
            </a:pPr>
            <a:r>
              <a:rPr lang="fi-FI" sz="1400" dirty="0" smtClean="0"/>
              <a:t>                          Called Bogoliubov (or squeezing) tranformation. </a:t>
            </a:r>
          </a:p>
          <a:p>
            <a:pPr marL="342900" indent="-342900"/>
            <a:r>
              <a:rPr lang="fi-FI" sz="1400" dirty="0" smtClean="0"/>
              <a:t>     Noncommutativity of c results in                          therefore a natural parametrization is</a:t>
            </a:r>
          </a:p>
          <a:p>
            <a:pPr marL="342900" indent="-342900"/>
            <a:r>
              <a:rPr lang="fi-FI" sz="1400" dirty="0" smtClean="0"/>
              <a:t>                                                                                                                                               and </a:t>
            </a:r>
          </a:p>
          <a:p>
            <a:pPr marL="342900" indent="-342900"/>
            <a:r>
              <a:rPr lang="fi-FI" sz="1400" dirty="0" smtClean="0"/>
              <a:t>     Main application: amplification.</a:t>
            </a:r>
          </a:p>
          <a:p>
            <a:pPr marL="342900" indent="-342900"/>
            <a:endParaRPr lang="fi-FI" sz="1400" dirty="0" smtClean="0"/>
          </a:p>
          <a:p>
            <a:pPr marL="342900" indent="-342900"/>
            <a:endParaRPr lang="fi-FI" sz="1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1676400"/>
          <a:ext cx="1218066" cy="33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2" name="Equation" r:id="rId3" imgW="736560" imgH="203040" progId="Equation.3">
                  <p:embed/>
                </p:oleObj>
              </mc:Choice>
              <mc:Fallback>
                <p:oleObj name="Equation" r:id="rId3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218066" cy="336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05200" y="1905000"/>
          <a:ext cx="1143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3" name="Equation" r:id="rId5" imgW="812520" imgH="279360" progId="Equation.3">
                  <p:embed/>
                </p:oleObj>
              </mc:Choice>
              <mc:Fallback>
                <p:oleObj name="Equation" r:id="rId5" imgW="812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1143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8000999" y="1905000"/>
          <a:ext cx="995363" cy="32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4" name="Equation" r:id="rId7" imgW="622080" imgH="203040" progId="Equation.3">
                  <p:embed/>
                </p:oleObj>
              </mc:Choice>
              <mc:Fallback>
                <p:oleObj name="Equation" r:id="rId7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0999" y="1905000"/>
                        <a:ext cx="995363" cy="325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001000" y="2209800"/>
          <a:ext cx="91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5" name="Equation" r:id="rId9" imgW="609480" imgH="203040" progId="Equation.3">
                  <p:embed/>
                </p:oleObj>
              </mc:Choice>
              <mc:Fallback>
                <p:oleObj name="Equation" r:id="rId9" imgW="609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209800"/>
                        <a:ext cx="914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85800" y="2715986"/>
          <a:ext cx="1295400" cy="370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6" name="Equation" r:id="rId11" imgW="799920" imgH="228600" progId="Equation.3">
                  <p:embed/>
                </p:oleObj>
              </mc:Choice>
              <mc:Fallback>
                <p:oleObj name="Equation" r:id="rId11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715986"/>
                        <a:ext cx="1295400" cy="3701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81400" y="2971800"/>
          <a:ext cx="106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7" name="Equation" r:id="rId13" imgW="812520" imgH="279360" progId="Equation.3">
                  <p:embed/>
                </p:oleObj>
              </mc:Choice>
              <mc:Fallback>
                <p:oleObj name="Equation" r:id="rId13" imgW="812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71800"/>
                        <a:ext cx="1066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924800" y="2971800"/>
          <a:ext cx="1079500" cy="308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8" name="Equation" r:id="rId15" imgW="711000" imgH="203040" progId="Equation.3">
                  <p:embed/>
                </p:oleObj>
              </mc:Choice>
              <mc:Fallback>
                <p:oleObj name="Equation" r:id="rId15" imgW="711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2971800"/>
                        <a:ext cx="1079500" cy="308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924800" y="3200400"/>
          <a:ext cx="1143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89" name="Equation" r:id="rId17" imgW="685800" imgH="203040" progId="Equation.3">
                  <p:embed/>
                </p:oleObj>
              </mc:Choice>
              <mc:Fallback>
                <p:oleObj name="Equation" r:id="rId17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200400"/>
                        <a:ext cx="11430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6248400"/>
            <a:ext cx="31822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100" b="0" dirty="0" smtClean="0">
                <a:latin typeface="Times New Roman" pitchFamily="18" charset="0"/>
                <a:cs typeface="Times New Roman" pitchFamily="18" charset="0"/>
              </a:rPr>
              <a:t>P.D. Nation, J. R. Johansson, M. P. Blencowe, </a:t>
            </a:r>
          </a:p>
          <a:p>
            <a:r>
              <a:rPr lang="fi-FI" sz="1100" b="0" dirty="0" smtClean="0">
                <a:latin typeface="Times New Roman" pitchFamily="18" charset="0"/>
                <a:cs typeface="Times New Roman" pitchFamily="18" charset="0"/>
              </a:rPr>
              <a:t>and Franco Nori, Rev. Mod. Phys. </a:t>
            </a:r>
            <a:r>
              <a:rPr lang="fi-FI" sz="1100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fi-FI" sz="1100" b="0" dirty="0" smtClean="0">
                <a:latin typeface="Times New Roman" pitchFamily="18" charset="0"/>
                <a:cs typeface="Times New Roman" pitchFamily="18" charset="0"/>
              </a:rPr>
              <a:t>, 0034 (2012)</a:t>
            </a:r>
            <a:endParaRPr lang="fi-FI" sz="11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533" name="Picture 1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24400" y="3719231"/>
            <a:ext cx="3771900" cy="291907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12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graphicFrame>
        <p:nvGraphicFramePr>
          <p:cNvPr id="115713" name="Object 1"/>
          <p:cNvGraphicFramePr>
            <a:graphicFrameLocks noChangeAspect="1"/>
          </p:cNvGraphicFramePr>
          <p:nvPr/>
        </p:nvGraphicFramePr>
        <p:xfrm>
          <a:off x="228600" y="1371600"/>
          <a:ext cx="143174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8" name="Equation" r:id="rId3" imgW="749160" imgH="393480" progId="Equation.3">
                  <p:embed/>
                </p:oleObj>
              </mc:Choice>
              <mc:Fallback>
                <p:oleObj name="Equation" r:id="rId3" imgW="74916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1600"/>
                        <a:ext cx="1431745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86000" y="1295400"/>
          <a:ext cx="1219200" cy="718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79" name="Equation" r:id="rId5" imgW="711000" imgH="419040" progId="Equation.3">
                  <p:embed/>
                </p:oleObj>
              </mc:Choice>
              <mc:Fallback>
                <p:oleObj name="Equation" r:id="rId5" imgW="711000" imgH="419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95400"/>
                        <a:ext cx="1219200" cy="7184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152400"/>
            <a:ext cx="5031126" cy="276595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28600" y="838200"/>
            <a:ext cx="2026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latin typeface="Edwardian Script ITC" pitchFamily="66" charset="0"/>
              </a:rPr>
              <a:t>TheHawking</a:t>
            </a:r>
            <a:r>
              <a:rPr lang="fi-FI" sz="2400" dirty="0" smtClean="0">
                <a:latin typeface="Edwardian Script ITC" pitchFamily="66" charset="0"/>
              </a:rPr>
              <a:t> effect</a:t>
            </a:r>
            <a:endParaRPr lang="fi-FI" sz="2400" dirty="0">
              <a:latin typeface="Edwardian Script ITC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819400"/>
            <a:ext cx="3684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latin typeface="+mj-lt"/>
              </a:rPr>
              <a:t>For a black hole with M = the solar mass</a:t>
            </a:r>
          </a:p>
          <a:p>
            <a:r>
              <a:rPr lang="fi-FI" sz="1400" dirty="0" smtClean="0">
                <a:latin typeface="+mj-lt"/>
              </a:rPr>
              <a:t>                   ... but the c.m.b. is at 2.7 K </a:t>
            </a:r>
            <a:endParaRPr lang="fi-FI" sz="1400" dirty="0">
              <a:latin typeface="+mj-lt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6200" y="3048000"/>
          <a:ext cx="901700" cy="284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0" name="Equation" r:id="rId8" imgW="723600" imgH="228600" progId="Equation.3">
                  <p:embed/>
                </p:oleObj>
              </mc:Choice>
              <mc:Fallback>
                <p:oleObj name="Equation" r:id="rId8" imgW="72360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048000"/>
                        <a:ext cx="901700" cy="284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3352800"/>
            <a:ext cx="5323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latin typeface="+mj-lt"/>
              </a:rPr>
              <a:t>If                    then one gets a Hawking temperature of 100mK</a:t>
            </a:r>
            <a:endParaRPr lang="fi-FI" sz="1400" dirty="0">
              <a:latin typeface="+mj-lt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28600" y="3276600"/>
          <a:ext cx="89965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1" name="Equation" r:id="rId10" imgW="774360" imgH="393480" progId="Equation.3">
                  <p:embed/>
                </p:oleObj>
              </mc:Choice>
              <mc:Fallback>
                <p:oleObj name="Equation" r:id="rId10" imgW="774360" imgH="39348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276600"/>
                        <a:ext cx="89965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726" name="Picture 14" descr="E:\fib_fis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7000" y="4343400"/>
            <a:ext cx="6362099" cy="23622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52400" y="152400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/>
              <a:t>Gravitational effects </a:t>
            </a:r>
          </a:p>
          <a:p>
            <a:r>
              <a:rPr lang="fi-FI" sz="1800" dirty="0" smtClean="0"/>
              <a:t>and its analogs </a:t>
            </a:r>
          </a:p>
        </p:txBody>
      </p:sp>
      <p:pic>
        <p:nvPicPr>
          <p:cNvPr id="115728" name="Picture 16" descr="E:\fib_ripplon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4495800"/>
            <a:ext cx="2532851" cy="1981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52400" y="236220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Estimate</a:t>
            </a:r>
            <a:r>
              <a:rPr lang="fi-FI" sz="1800" dirty="0" smtClean="0"/>
              <a:t>: </a:t>
            </a:r>
            <a:endParaRPr lang="fi-FI" sz="1800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0" y="2286000"/>
            <a:ext cx="2514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1336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52400" y="4038600"/>
            <a:ext cx="3972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solidFill>
                  <a:srgbClr val="7030A0"/>
                </a:solidFill>
              </a:rPr>
              <a:t>Analogs - a black hole in your bathtub</a:t>
            </a:r>
            <a:endParaRPr lang="fi-FI" sz="1800" dirty="0">
              <a:solidFill>
                <a:srgbClr val="7030A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0" y="3962400"/>
            <a:ext cx="2514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514600" y="38100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861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i-FI" sz="1800" dirty="0" smtClean="0"/>
              <a:t>           Analog cosmological effects in SQUID arrays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09600" y="685800"/>
            <a:ext cx="7162800" cy="1143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i-FI" sz="1200" dirty="0" smtClean="0"/>
              <a:t>Hawking radiation </a:t>
            </a:r>
            <a:endParaRPr kumimoji="0" lang="fi-FI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yriad Web Pr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1219200"/>
            <a:ext cx="6421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200" dirty="0" smtClean="0"/>
              <a:t> predicted for black holes BUT cannot be detected in astrophysical measurements</a:t>
            </a:r>
            <a:endParaRPr lang="fi-FI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990600"/>
            <a:ext cx="6330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200" dirty="0" smtClean="0"/>
              <a:t> connection between  thermodynamics and quantum physics in curved space-time</a:t>
            </a:r>
            <a:endParaRPr lang="fi-FI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1447800"/>
            <a:ext cx="6683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200" dirty="0" smtClean="0"/>
              <a:t> believed to be a cornerstone  result that any theory of quantum gravity must account for</a:t>
            </a:r>
            <a:endParaRPr lang="fi-FI" sz="1200" dirty="0"/>
          </a:p>
        </p:txBody>
      </p:sp>
      <p:pic>
        <p:nvPicPr>
          <p:cNvPr id="3074" name="Picture 2" descr="D:\TALKS\ERC_interview\haw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81200"/>
            <a:ext cx="6816827" cy="419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400" y="3048000"/>
          <a:ext cx="17854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8" name="Equation" r:id="rId4" imgW="977760" imgH="444240" progId="Equation.3">
                  <p:embed/>
                </p:oleObj>
              </mc:Choice>
              <mc:Fallback>
                <p:oleObj name="Equation" r:id="rId4" imgW="97776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0"/>
                        <a:ext cx="178543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" y="6427113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Nation, P. D., M. P.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Blencowe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, A. J.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Rimberg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, and E.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Buks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, 2009, </a:t>
            </a:r>
            <a:r>
              <a:rPr lang="en-US" sz="1100" b="0" i="1" dirty="0" smtClean="0">
                <a:latin typeface="Times New Roman" pitchFamily="18" charset="0"/>
                <a:cs typeface="Times New Roman" pitchFamily="18" charset="0"/>
              </a:rPr>
              <a:t>‘‘Analogue Hawking Radiation in a dc-SQUID Array Transmission Line,’’ </a:t>
            </a:r>
          </a:p>
          <a:p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Phys. Rev.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103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, 087004</a:t>
            </a:r>
            <a:endParaRPr lang="fi-FI" sz="11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248400"/>
            <a:ext cx="8229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Schützhold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, R., and W. G. Unruh, 2005, </a:t>
            </a:r>
            <a:r>
              <a:rPr lang="en-US" sz="1100" b="0" i="1" dirty="0" smtClean="0">
                <a:latin typeface="Times New Roman" pitchFamily="18" charset="0"/>
                <a:cs typeface="Times New Roman" pitchFamily="18" charset="0"/>
              </a:rPr>
              <a:t>‘‘Hawking Radiation in an Electromagnetic Waveguide?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Phys. Rev.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95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, 031301</a:t>
            </a:r>
            <a:endParaRPr lang="fi-FI" sz="11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/>
              <a:t>The vacuum and </a:t>
            </a:r>
          </a:p>
          <a:p>
            <a:r>
              <a:rPr lang="fi-FI" sz="1800" dirty="0" smtClean="0"/>
              <a:t>the equivalence principle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76200"/>
            <a:ext cx="5562600" cy="563148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graphicFrame>
        <p:nvGraphicFramePr>
          <p:cNvPr id="176130" name="Object 2"/>
          <p:cNvGraphicFramePr>
            <a:graphicFrameLocks noChangeAspect="1"/>
          </p:cNvGraphicFramePr>
          <p:nvPr/>
        </p:nvGraphicFramePr>
        <p:xfrm>
          <a:off x="152400" y="2209800"/>
          <a:ext cx="14081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0" name="Equation" r:id="rId4" imgW="736560" imgH="393480" progId="Equation.3">
                  <p:embed/>
                </p:oleObj>
              </mc:Choice>
              <mc:Fallback>
                <p:oleObj name="Equation" r:id="rId4" imgW="73656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09800"/>
                        <a:ext cx="140811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228600" y="2971800"/>
          <a:ext cx="8318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1" name="Equation" r:id="rId6" imgW="444240" imgH="419040" progId="Equation.3">
                  <p:embed/>
                </p:oleObj>
              </mc:Choice>
              <mc:Fallback>
                <p:oleObj name="Equation" r:id="rId6" imgW="4442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971800"/>
                        <a:ext cx="831850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2" name="Object 4"/>
          <p:cNvGraphicFramePr>
            <a:graphicFrameLocks noChangeAspect="1"/>
          </p:cNvGraphicFramePr>
          <p:nvPr/>
        </p:nvGraphicFramePr>
        <p:xfrm>
          <a:off x="76199" y="4800600"/>
          <a:ext cx="936625" cy="725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2" name="Equation" r:id="rId8" imgW="507960" imgH="393480" progId="Equation.3">
                  <p:embed/>
                </p:oleObj>
              </mc:Choice>
              <mc:Fallback>
                <p:oleObj name="Equation" r:id="rId8" imgW="5079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99" y="4800600"/>
                        <a:ext cx="936625" cy="7251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3" name="Object 5"/>
          <p:cNvGraphicFramePr>
            <a:graphicFrameLocks noChangeAspect="1"/>
          </p:cNvGraphicFramePr>
          <p:nvPr/>
        </p:nvGraphicFramePr>
        <p:xfrm>
          <a:off x="76200" y="6172200"/>
          <a:ext cx="2474912" cy="44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3" name="Equation" r:id="rId10" imgW="1282680" imgH="228600" progId="Equation.3">
                  <p:embed/>
                </p:oleObj>
              </mc:Choice>
              <mc:Fallback>
                <p:oleObj name="Equation" r:id="rId10" imgW="12826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72200"/>
                        <a:ext cx="2474912" cy="4419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6134" name="Object 6"/>
          <p:cNvGraphicFramePr>
            <a:graphicFrameLocks noChangeAspect="1"/>
          </p:cNvGraphicFramePr>
          <p:nvPr/>
        </p:nvGraphicFramePr>
        <p:xfrm>
          <a:off x="76200" y="5562600"/>
          <a:ext cx="2076956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04" name="Equation" r:id="rId12" imgW="1066680" imgH="241200" progId="Equation.3">
                  <p:embed/>
                </p:oleObj>
              </mc:Choice>
              <mc:Fallback>
                <p:oleObj name="Equation" r:id="rId12" imgW="106668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562600"/>
                        <a:ext cx="2076956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19600" y="5943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00" b="0" dirty="0" smtClean="0">
                <a:latin typeface="+mj-lt"/>
              </a:rPr>
              <a:t>Andromeda = 2.5 milion light-years away</a:t>
            </a:r>
          </a:p>
          <a:p>
            <a:r>
              <a:rPr lang="fi-FI" sz="1800" b="0" dirty="0" smtClean="0">
                <a:latin typeface="+mj-lt"/>
              </a:rPr>
              <a:t>Proxima Centauri = 4.24 light-years away</a:t>
            </a:r>
            <a:endParaRPr lang="fi-FI" sz="1800" b="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295400"/>
            <a:ext cx="1867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latin typeface="Edwardian Script ITC" pitchFamily="66" charset="0"/>
              </a:rPr>
              <a:t>TheUnruh effect</a:t>
            </a:r>
            <a:endParaRPr lang="fi-FI" sz="2800" dirty="0">
              <a:latin typeface="Edwardian Script ITC" pitchFamily="66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3962400"/>
            <a:ext cx="2514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2514600" y="38100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52400" y="4191000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Estimate</a:t>
            </a:r>
            <a:r>
              <a:rPr lang="fi-FI" sz="1800" dirty="0" smtClean="0"/>
              <a:t>: </a:t>
            </a:r>
            <a:endParaRPr lang="fi-FI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2940" y="2590800"/>
            <a:ext cx="9144000" cy="16002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 algn="ctr">
              <a:lnSpc>
                <a:spcPct val="90000"/>
              </a:lnSpc>
            </a:pPr>
            <a:r>
              <a:rPr lang="en-US" sz="4800" i="1" dirty="0" smtClean="0">
                <a:solidFill>
                  <a:schemeClr val="bg1"/>
                </a:solidFill>
                <a:latin typeface="Arial" charset="0"/>
              </a:rPr>
              <a:t>Parametric excitation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914400"/>
            <a:ext cx="3505200" cy="2624032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3352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Pump the system at twice  its natural </a:t>
            </a:r>
          </a:p>
          <a:p>
            <a:r>
              <a:rPr lang="fi-FI" sz="1400" dirty="0" smtClean="0"/>
              <a:t>oscillation frequency:</a:t>
            </a:r>
            <a:endParaRPr lang="fi-FI" sz="1400" dirty="0"/>
          </a:p>
        </p:txBody>
      </p:sp>
      <p:pic>
        <p:nvPicPr>
          <p:cNvPr id="8" name="Cruise+Ship+Almost+Capsizes_wmv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34000" y="3886200"/>
            <a:ext cx="3505200" cy="2628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8006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>
                <a:latin typeface="Times New Roman" pitchFamily="18" charset="0"/>
                <a:cs typeface="Times New Roman" pitchFamily="18" charset="0"/>
              </a:rPr>
              <a:t>Parametric  oscillation can be:</a:t>
            </a:r>
          </a:p>
          <a:p>
            <a:pPr>
              <a:buFont typeface="Arial" pitchFamily="34" charset="0"/>
              <a:buChar char="•"/>
            </a:pPr>
            <a:r>
              <a:rPr lang="fi-FI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innocuous: </a:t>
            </a:r>
            <a:r>
              <a:rPr lang="fi-FI" sz="1600" dirty="0" smtClean="0">
                <a:latin typeface="Times New Roman" pitchFamily="18" charset="0"/>
                <a:cs typeface="Times New Roman" pitchFamily="18" charset="0"/>
              </a:rPr>
              <a:t>e.g. child in a swing</a:t>
            </a:r>
          </a:p>
          <a:p>
            <a:pPr>
              <a:buFont typeface="Arial" pitchFamily="34" charset="0"/>
              <a:buChar char="•"/>
            </a:pPr>
            <a:r>
              <a:rPr lang="fi-FI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useful: </a:t>
            </a:r>
            <a:r>
              <a:rPr lang="fi-FI" sz="1600" dirty="0" smtClean="0">
                <a:latin typeface="Times New Roman" pitchFamily="18" charset="0"/>
                <a:cs typeface="Times New Roman" pitchFamily="18" charset="0"/>
              </a:rPr>
              <a:t>e.g. low-noise parametric amplifiers</a:t>
            </a:r>
          </a:p>
          <a:p>
            <a:pPr>
              <a:buFont typeface="Arial" pitchFamily="34" charset="0"/>
              <a:buChar char="•"/>
            </a:pPr>
            <a:r>
              <a:rPr lang="fi-FI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dangerous: </a:t>
            </a:r>
            <a:r>
              <a:rPr lang="fi-FI" sz="1600" dirty="0" smtClean="0">
                <a:latin typeface="Times New Roman" pitchFamily="18" charset="0"/>
                <a:cs typeface="Times New Roman" pitchFamily="18" charset="0"/>
              </a:rPr>
              <a:t>e.g. bridges, container ships</a:t>
            </a:r>
            <a:endParaRPr lang="fi-FI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2057400"/>
            <a:ext cx="4572000" cy="76944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Faraday, M. (1831) "On a peculiar class of acoustical figures; and on certain forms assumed by a group of particles upon vibrating elastic surfaces", </a:t>
            </a:r>
            <a:r>
              <a:rPr lang="en-US" sz="1100" i="1" dirty="0" smtClean="0">
                <a:latin typeface="Times New Roman" pitchFamily="18" charset="0"/>
                <a:cs typeface="Times New Roman" pitchFamily="18" charset="0"/>
              </a:rPr>
              <a:t>Philosophical Transactions of the Royal Society (London)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vol. 121, pages 299-318.</a:t>
            </a:r>
            <a:endParaRPr lang="fi-FI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04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Parametric processes</a:t>
            </a:r>
            <a:endParaRPr lang="fi-FI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6019800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Parametric rolling of a cruise ship </a:t>
            </a:r>
          </a:p>
          <a:p>
            <a:r>
              <a:rPr lang="fi-FI" sz="1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(lateral waves hit the vessel every half the natural rolling period):</a:t>
            </a:r>
            <a:endParaRPr lang="fi-FI" sz="14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1447800"/>
            <a:ext cx="3401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First observation: rough waves on liquids </a:t>
            </a:r>
          </a:p>
          <a:p>
            <a:r>
              <a:rPr lang="fi-FI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(wine in a ”singing” glass)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rametric+oscillator_wmv2.avi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7800" y="1828800"/>
            <a:ext cx="4546600" cy="340995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4800" y="1143000"/>
          <a:ext cx="5791200" cy="56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Equation" r:id="rId6" imgW="1968480" imgH="241200" progId="Equation.3">
                  <p:embed/>
                </p:oleObj>
              </mc:Choice>
              <mc:Fallback>
                <p:oleObj name="Equation" r:id="rId6" imgW="19684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5791200" cy="566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304800"/>
            <a:ext cx="833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solidFill>
                  <a:srgbClr val="FF0000"/>
                </a:solidFill>
              </a:rPr>
              <a:t>Classical versus quantum parametric excitation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05600" y="12192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800" dirty="0" smtClean="0"/>
              <a:t>(Mathieu equation)</a:t>
            </a:r>
            <a:endParaRPr lang="fi-FI" sz="18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228600" y="304800"/>
            <a:ext cx="8305800" cy="53340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Myriad Web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18288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i-FI" sz="1800" dirty="0" smtClean="0">
                <a:solidFill>
                  <a:srgbClr val="7030A0"/>
                </a:solidFill>
              </a:rPr>
              <a:t> Needs some nonzero initial </a:t>
            </a:r>
          </a:p>
          <a:p>
            <a:r>
              <a:rPr lang="fi-FI" sz="1800" dirty="0" smtClean="0">
                <a:solidFill>
                  <a:srgbClr val="7030A0"/>
                </a:solidFill>
              </a:rPr>
              <a:t>  conditions  (either speed or position) </a:t>
            </a:r>
          </a:p>
          <a:p>
            <a:r>
              <a:rPr lang="fi-FI" sz="1800" dirty="0" smtClean="0">
                <a:solidFill>
                  <a:srgbClr val="7030A0"/>
                </a:solidFill>
              </a:rPr>
              <a:t>  in order to produce an effect.</a:t>
            </a:r>
          </a:p>
          <a:p>
            <a:endParaRPr lang="fi-FI" sz="18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1800" dirty="0" smtClean="0">
                <a:solidFill>
                  <a:srgbClr val="7030A0"/>
                </a:solidFill>
              </a:rPr>
              <a:t> Therefore the classical vacuum </a:t>
            </a:r>
          </a:p>
          <a:p>
            <a:r>
              <a:rPr lang="fi-FI" sz="1800" dirty="0" smtClean="0">
                <a:solidFill>
                  <a:srgbClr val="7030A0"/>
                </a:solidFill>
              </a:rPr>
              <a:t>  cannot be parametrically excited.</a:t>
            </a:r>
          </a:p>
        </p:txBody>
      </p:sp>
      <p:pic>
        <p:nvPicPr>
          <p:cNvPr id="9" name="Picture 8" descr="D:\Papers\dynamical_Casimir\figures_before_Smolenice_from_Pasi\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191000"/>
            <a:ext cx="3253992" cy="25882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81200" y="5562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i-FI" sz="1800" dirty="0" smtClean="0">
                <a:solidFill>
                  <a:srgbClr val="7030A0"/>
                </a:solidFill>
              </a:rPr>
              <a:t> But the quantum vacuum has inherent zero-point motion fluctuations, therefore it can be parametrically excited.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Web Pro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yriad Web Pro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120917</TotalTime>
  <Words>1152</Words>
  <Application>Microsoft Office PowerPoint</Application>
  <PresentationFormat>On-screen Show (4:3)</PresentationFormat>
  <Paragraphs>146</Paragraphs>
  <Slides>30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AdvOT118e7927</vt:lpstr>
      <vt:lpstr>AdvOT118e7927+20</vt:lpstr>
      <vt:lpstr>AdvOTffbb85e5.I</vt:lpstr>
      <vt:lpstr>Arial</vt:lpstr>
      <vt:lpstr>Baskerville Old Face</vt:lpstr>
      <vt:lpstr>Courier New</vt:lpstr>
      <vt:lpstr>Edwardian Script ITC</vt:lpstr>
      <vt:lpstr>Mongolian Baiti</vt:lpstr>
      <vt:lpstr>Myriad Web Pro</vt:lpstr>
      <vt:lpstr>Times New Roman</vt:lpstr>
      <vt:lpstr>Default Design</vt:lpstr>
      <vt:lpstr>Equation</vt:lpstr>
      <vt:lpstr> Coherence from vacuum fluctuation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QUANTUM TECHNOLOGIES - Superconducting quantum bits as simulators of atoms interacting with fields</dc:title>
  <dc:creator>home</dc:creator>
  <cp:lastModifiedBy>paraoanu</cp:lastModifiedBy>
  <cp:revision>2992</cp:revision>
  <dcterms:created xsi:type="dcterms:W3CDTF">2006-05-22T17:11:40Z</dcterms:created>
  <dcterms:modified xsi:type="dcterms:W3CDTF">2016-09-30T05:15:28Z</dcterms:modified>
</cp:coreProperties>
</file>