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71" r:id="rId3"/>
    <p:sldId id="268" r:id="rId4"/>
    <p:sldId id="260" r:id="rId5"/>
    <p:sldId id="273" r:id="rId6"/>
    <p:sldId id="272" r:id="rId7"/>
    <p:sldId id="292" r:id="rId8"/>
    <p:sldId id="293" r:id="rId9"/>
    <p:sldId id="294" r:id="rId10"/>
    <p:sldId id="295" r:id="rId11"/>
    <p:sldId id="296" r:id="rId12"/>
    <p:sldId id="279" r:id="rId13"/>
    <p:sldId id="297" r:id="rId14"/>
    <p:sldId id="298" r:id="rId15"/>
    <p:sldId id="299" r:id="rId16"/>
    <p:sldId id="300" r:id="rId17"/>
    <p:sldId id="301" r:id="rId18"/>
    <p:sldId id="280" r:id="rId19"/>
    <p:sldId id="262" r:id="rId20"/>
    <p:sldId id="263" r:id="rId21"/>
    <p:sldId id="261" r:id="rId22"/>
    <p:sldId id="264" r:id="rId23"/>
    <p:sldId id="283" r:id="rId24"/>
    <p:sldId id="288" r:id="rId25"/>
    <p:sldId id="289" r:id="rId26"/>
    <p:sldId id="304" r:id="rId27"/>
    <p:sldId id="290" r:id="rId28"/>
    <p:sldId id="291" r:id="rId29"/>
    <p:sldId id="267" r:id="rId30"/>
    <p:sldId id="266" r:id="rId31"/>
    <p:sldId id="281" r:id="rId32"/>
    <p:sldId id="303" r:id="rId33"/>
    <p:sldId id="305" r:id="rId34"/>
    <p:sldId id="302" r:id="rId35"/>
    <p:sldId id="274" r:id="rId36"/>
    <p:sldId id="275" r:id="rId37"/>
    <p:sldId id="276" r:id="rId38"/>
    <p:sldId id="284" r:id="rId39"/>
    <p:sldId id="285" r:id="rId40"/>
    <p:sldId id="286" r:id="rId41"/>
    <p:sldId id="287" r:id="rId42"/>
  </p:sldIdLst>
  <p:sldSz cx="9144000" cy="6858000" type="screen4x3"/>
  <p:notesSz cx="6731000" cy="9863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 autoAdjust="0"/>
  </p:normalViewPr>
  <p:slideViewPr>
    <p:cSldViewPr>
      <p:cViewPr varScale="1">
        <p:scale>
          <a:sx n="92" d="100"/>
          <a:sy n="92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236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4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783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783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05F928-BAE5-4030-8698-D424D0013A9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2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39CF4-92ED-447C-99FC-306F36528936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9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86623-F52E-43D2-9FF3-84F846CF015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7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11131-E68D-4D71-8B24-6C4CCF8651C4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7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DAC8C-ABA7-4815-BC40-16FF2785AD0E}" type="slidenum">
              <a:rPr lang="en-US"/>
              <a:pPr/>
              <a:t>18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1C00D-C614-4611-9EBA-23685BEA163E}" type="slidenum">
              <a:rPr lang="en-US"/>
              <a:pPr/>
              <a:t>19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1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3A28C-4F77-4C22-8DDC-49C62030DE14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3F448-61AC-42B5-9591-72FCF64A8FFD}" type="slidenum">
              <a:rPr lang="en-US"/>
              <a:pPr/>
              <a:t>21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2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98546-055F-4530-88AF-7F3E84EDFC9D}" type="slidenum">
              <a:rPr lang="en-US"/>
              <a:pPr/>
              <a:t>22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3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AEE33-28C1-4343-836D-05EE4618B2B8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B94E5-A4C7-47A8-87E6-AA99CA099E49}" type="slidenum">
              <a:rPr lang="en-US"/>
              <a:pPr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7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DBFF0-BB06-49FD-AC84-717AEDFC3A1A}" type="slidenum">
              <a:rPr lang="en-US"/>
              <a:pPr/>
              <a:t>25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E0AE6-2C81-4FC9-8EC4-DEF444229A4D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47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AABCD-6425-4997-BB14-009C3AA4DBA5}" type="slidenum">
              <a:rPr lang="en-US"/>
              <a:pPr/>
              <a:t>27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64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C8483-EA20-4218-8F46-4F35631C9BE2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3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FF7-F757-4C49-89C5-B4853F857EF0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66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43C7D-D049-4405-8955-C7478E3D83A5}" type="slidenum">
              <a:rPr lang="en-US"/>
              <a:pPr/>
              <a:t>30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D2CFC-9215-498A-AAAE-D937A430D068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19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1C02D-11E1-459A-AF61-049598E82080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40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D1481-8D6C-4CFF-AB8F-86D590DE84CF}" type="slidenum">
              <a:rPr lang="en-US"/>
              <a:pPr/>
              <a:t>36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7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5CFA1-CE25-4FB6-951E-716B50DEBA35}" type="slidenum">
              <a:rPr lang="en-US"/>
              <a:pPr/>
              <a:t>37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90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1B8AA-80F8-4B8D-8A6F-83DFD42156F8}" type="slidenum">
              <a:rPr lang="en-US"/>
              <a:pPr/>
              <a:t>38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3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99B1C-A747-4036-AA7E-1138A18ECC83}" type="slidenum">
              <a:rPr lang="en-US"/>
              <a:pPr/>
              <a:t>39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251A-4E7E-4F85-9071-BD09F6DB0294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84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A95AA-33F3-4AFD-805D-6CCFAD687828}" type="slidenum">
              <a:rPr lang="en-US"/>
              <a:pPr/>
              <a:t>40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54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B2A08-A33E-4DE7-A5CF-B1EBC5CEA44C}" type="slidenum">
              <a:rPr lang="en-US"/>
              <a:pPr/>
              <a:t>41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42367-3DFA-4298-992D-A12591FF0CB7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8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26C61-06C7-4A51-B1AC-B80A025F44BD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9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ACF28-E57E-4973-BC0D-AC3D47157B7A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9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B0767-DEFE-4538-9994-B5CD288FF020}" type="slidenum">
              <a:rPr lang="en-US"/>
              <a:pPr/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6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26196-C18A-4F5F-B210-59BD7F415010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1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62A0C-1360-491E-8301-619E8A69AAFB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4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57E8D-4B4C-4154-BB06-D7931DE0F1F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A6FB-A9B8-468B-B423-48157B5F185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6934-3863-4C85-A61C-32127FB8E92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A3F9-ED05-48A6-895A-C23E1153A95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76722-3254-412B-8099-3869CD60DC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E700-01AD-40D3-A3E2-5392D6872D6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9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C6753-5C51-4AD2-8803-973840E8CFC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4B02-BD90-4F6D-AF51-9DE701ECBA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D41B-6795-4F16-85DD-FBE135DB915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E994-2CA9-4979-AB31-7A849FD95B6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E8BC1-7563-40EB-B515-6F5B528556C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1B5E6F-A815-487D-B6A2-AFE3648539DF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8" name="Picture 352" descr="Logo-CryoCo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7224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70" name="Rectangle 354"/>
          <p:cNvSpPr>
            <a:spLocks noChangeArrowheads="1"/>
          </p:cNvSpPr>
          <p:nvPr/>
        </p:nvSpPr>
        <p:spPr bwMode="auto">
          <a:xfrm>
            <a:off x="1339180" y="2780928"/>
            <a:ext cx="68611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+mj-lt"/>
              </a:rPr>
              <a:t>Dilution refrigerators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+mj-lt"/>
              </a:rPr>
              <a:t>Part II: design </a:t>
            </a:r>
            <a:r>
              <a:rPr lang="en-US" sz="2800" b="1" dirty="0">
                <a:latin typeface="+mj-lt"/>
              </a:rPr>
              <a:t>and operation</a:t>
            </a:r>
          </a:p>
          <a:p>
            <a:pPr algn="ctr"/>
            <a:endParaRPr lang="fr-FR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Henri GODFRIN</a:t>
            </a:r>
          </a:p>
          <a:p>
            <a:pPr algn="ctr"/>
            <a:endParaRPr lang="fr-FR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CNRS/IN/MCBT – Grenoble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0056" y="791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Cryocourse</a:t>
            </a:r>
            <a:r>
              <a:rPr lang="en-US" b="1" dirty="0">
                <a:solidFill>
                  <a:srgbClr val="0000FF"/>
                </a:solidFill>
              </a:rPr>
              <a:t> 2016: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School and Workshop in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Cryogenics and Quantum Engineering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26th September to 3rd October 2016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Aalto University, Espoo, Finland</a:t>
            </a:r>
            <a:endParaRPr lang="en-US" sz="1100" b="1" dirty="0">
              <a:solidFill>
                <a:srgbClr val="0000FF"/>
              </a:solidFill>
            </a:endParaRPr>
          </a:p>
        </p:txBody>
      </p:sp>
      <p:pic>
        <p:nvPicPr>
          <p:cNvPr id="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8" y="572973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3" y="5896421"/>
            <a:ext cx="152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neel.cnrs.fr/squelettes/css/images/logo-u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03" y="5729734"/>
            <a:ext cx="141552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7348" y="274638"/>
            <a:ext cx="5359452" cy="11430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51920" y="1412776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heart</a:t>
            </a:r>
            <a:r>
              <a:rPr lang="fr-FR" dirty="0" smtClean="0"/>
              <a:t> of the dilution </a:t>
            </a:r>
            <a:r>
              <a:rPr lang="fr-FR" dirty="0" err="1" smtClean="0"/>
              <a:t>refrigerator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Large volume: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/>
              <a:t>determination</a:t>
            </a:r>
            <a:r>
              <a:rPr lang="fr-FR" dirty="0"/>
              <a:t> of </a:t>
            </a:r>
            <a:r>
              <a:rPr lang="fr-FR" dirty="0" err="1"/>
              <a:t>amount</a:t>
            </a:r>
            <a:r>
              <a:rPr lang="fr-FR" dirty="0"/>
              <a:t> of mixture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/>
              <a:t>against</a:t>
            </a:r>
            <a:r>
              <a:rPr lang="fr-FR" dirty="0"/>
              <a:t> pressure changes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r>
              <a:rPr lang="fr-FR" dirty="0" smtClean="0"/>
              <a:t> made out of </a:t>
            </a:r>
            <a:r>
              <a:rPr lang="fr-FR" dirty="0" err="1" smtClean="0"/>
              <a:t>sintered</a:t>
            </a:r>
            <a:r>
              <a:rPr lang="fr-FR" dirty="0" smtClean="0"/>
              <a:t>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powder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: plastic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Conical</a:t>
            </a:r>
            <a:r>
              <a:rPr lang="fr-FR" dirty="0" smtClean="0"/>
              <a:t> or flat plastic plugs for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endParaRPr lang="fr-FR" dirty="0" smtClean="0"/>
          </a:p>
        </p:txBody>
      </p:sp>
      <p:pic>
        <p:nvPicPr>
          <p:cNvPr id="4" name="Picture 5" descr="photo-dil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52721" r="20842" b="-869"/>
          <a:stretch/>
        </p:blipFill>
        <p:spPr bwMode="auto">
          <a:xfrm>
            <a:off x="587088" y="389224"/>
            <a:ext cx="2053516" cy="32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lan-di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56444" r="52750" b="19111"/>
          <a:stretch/>
        </p:blipFill>
        <p:spPr bwMode="auto">
          <a:xfrm>
            <a:off x="587088" y="3703389"/>
            <a:ext cx="2400736" cy="2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0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exchangers</a:t>
            </a:r>
            <a:r>
              <a:rPr lang="fr-FR" dirty="0" smtClean="0"/>
              <a:t> &amp; cold plate</a:t>
            </a:r>
            <a:endParaRPr lang="fr-FR" dirty="0"/>
          </a:p>
        </p:txBody>
      </p:sp>
      <p:pic>
        <p:nvPicPr>
          <p:cNvPr id="3" name="Picture 5" descr="photo-dil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28445" r="25845" b="40889"/>
          <a:stretch/>
        </p:blipFill>
        <p:spPr bwMode="auto">
          <a:xfrm>
            <a:off x="4427592" y="1772816"/>
            <a:ext cx="3672800" cy="42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lan-di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33338" r="51005" b="35259"/>
          <a:stretch/>
        </p:blipFill>
        <p:spPr bwMode="auto">
          <a:xfrm>
            <a:off x="891912" y="1361441"/>
            <a:ext cx="3271520" cy="47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1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06738" cy="5314950"/>
          </a:xfrm>
        </p:spPr>
        <p:txBody>
          <a:bodyPr/>
          <a:lstStyle/>
          <a:p>
            <a:r>
              <a:rPr lang="en-US"/>
              <a:t>Sintered silver heat exchangers</a:t>
            </a:r>
          </a:p>
        </p:txBody>
      </p:sp>
      <p:pic>
        <p:nvPicPr>
          <p:cNvPr id="62469" name="Picture 5" descr="echangeurs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21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still</a:t>
            </a:r>
            <a:endParaRPr lang="fr-FR" dirty="0"/>
          </a:p>
        </p:txBody>
      </p:sp>
      <p:pic>
        <p:nvPicPr>
          <p:cNvPr id="3" name="Picture 5" descr="plan-di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7556" r="42118" b="55407"/>
          <a:stretch/>
        </p:blipFill>
        <p:spPr bwMode="auto">
          <a:xfrm>
            <a:off x="827584" y="1484784"/>
            <a:ext cx="3456384" cy="36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hoto-dil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15088" b="60741"/>
          <a:stretch/>
        </p:blipFill>
        <p:spPr bwMode="auto">
          <a:xfrm>
            <a:off x="4788024" y="1449120"/>
            <a:ext cx="3352832" cy="36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42756" y="5661248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Large volume, large area</a:t>
            </a:r>
          </a:p>
          <a:p>
            <a:r>
              <a:rPr lang="fr-FR" dirty="0" smtClean="0"/>
              <a:t>Do not </a:t>
            </a:r>
            <a:r>
              <a:rPr lang="fr-FR" dirty="0" err="1" smtClean="0"/>
              <a:t>fill</a:t>
            </a:r>
            <a:r>
              <a:rPr lang="fr-FR" dirty="0" smtClean="0"/>
              <a:t>, </a:t>
            </a:r>
            <a:r>
              <a:rPr lang="fr-FR" dirty="0" err="1" smtClean="0"/>
              <a:t>only</a:t>
            </a:r>
            <a:r>
              <a:rPr lang="fr-FR" dirty="0" smtClean="0"/>
              <a:t> a few mm!</a:t>
            </a:r>
          </a:p>
          <a:p>
            <a:r>
              <a:rPr lang="fr-FR" dirty="0" smtClean="0"/>
              <a:t>Film </a:t>
            </a:r>
            <a:r>
              <a:rPr lang="fr-FR" dirty="0" err="1" smtClean="0"/>
              <a:t>burner</a:t>
            </a:r>
            <a:r>
              <a:rPr lang="fr-FR" dirty="0" smtClean="0"/>
              <a:t> and/or </a:t>
            </a:r>
            <a:r>
              <a:rPr lang="fr-FR" dirty="0" err="1" smtClean="0"/>
              <a:t>diaphragm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37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94075" cy="53863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complete</a:t>
            </a:r>
            <a:br>
              <a:rPr lang="en-US" dirty="0" smtClean="0"/>
            </a:br>
            <a:r>
              <a:rPr lang="en-US" dirty="0" smtClean="0"/>
              <a:t>drawing</a:t>
            </a:r>
            <a:r>
              <a:rPr lang="en-US" dirty="0"/>
              <a:t>!</a:t>
            </a:r>
          </a:p>
        </p:txBody>
      </p:sp>
      <p:pic>
        <p:nvPicPr>
          <p:cNvPr id="56325" name="Picture 5" descr="plan-di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0"/>
            <a:ext cx="5186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5746750"/>
          </a:xfrm>
        </p:spPr>
        <p:txBody>
          <a:bodyPr/>
          <a:lstStyle/>
          <a:p>
            <a:r>
              <a:rPr lang="en-US"/>
              <a:t>The real thing!</a:t>
            </a:r>
          </a:p>
        </p:txBody>
      </p:sp>
      <p:pic>
        <p:nvPicPr>
          <p:cNvPr id="59397" name="Picture 5" descr="photo-dil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316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</a:rPr>
              <a:t>Cooling power of a DR </a:t>
            </a:r>
            <a:br>
              <a:rPr lang="en-US" sz="3600">
                <a:solidFill>
                  <a:srgbClr val="0000FF"/>
                </a:solidFill>
              </a:rPr>
            </a:br>
            <a:r>
              <a:rPr lang="en-US" sz="3600">
                <a:solidFill>
                  <a:srgbClr val="0000FF"/>
                </a:solidFill>
              </a:rPr>
              <a:t>as a function of the flow rate</a:t>
            </a:r>
          </a:p>
        </p:txBody>
      </p:sp>
      <p:pic>
        <p:nvPicPr>
          <p:cNvPr id="32773" name="Picture 5" descr="puissance-de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725613"/>
            <a:ext cx="6100762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Cooling power as a function of temperature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T</a:t>
            </a:r>
            <a:r>
              <a:rPr lang="en-US" sz="2800" baseline="-25000" dirty="0" err="1">
                <a:solidFill>
                  <a:srgbClr val="0000FF"/>
                </a:solidFill>
              </a:rPr>
              <a:t>min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of </a:t>
            </a:r>
            <a:r>
              <a:rPr lang="en-US" sz="2800" dirty="0">
                <a:solidFill>
                  <a:srgbClr val="0000FF"/>
                </a:solidFill>
              </a:rPr>
              <a:t>this DR = 5 </a:t>
            </a:r>
            <a:r>
              <a:rPr lang="en-US" sz="2800" dirty="0" err="1">
                <a:solidFill>
                  <a:srgbClr val="0000FF"/>
                </a:solidFill>
              </a:rPr>
              <a:t>mK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5845" name="Picture 5" descr="puissance-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76938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Vibration isolation</a:t>
            </a:r>
          </a:p>
        </p:txBody>
      </p:sp>
      <p:pic>
        <p:nvPicPr>
          <p:cNvPr id="65541" name="Picture 5" descr="airmount-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5700"/>
            <a:ext cx="4643437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Airmount-iso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643438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</a:rPr>
              <a:t>Well, you decided to have a DR…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(or you had no choice!)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2800">
                <a:solidFill>
                  <a:schemeClr val="hlink"/>
                </a:solidFill>
              </a:rPr>
              <a:t>There are many kinds of dilution refrigerators: 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Classical, Helium (and nitrogen?) bath: Ultralow temperatures, measurements with superconducting coils, special samples...). Several manufacturers: Air Liquide, Cryoconcept, Leiden Cryogenics, Oxford Instruments, etc.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With partial cryogenic bath and shields (DRILL, Sionludi) (neutrons, X-rays, etc...) “Table cryostat” Air Liquide, Oxford Instruments,…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Pulse-tube Dilution refrigerators: Air Liquide, Leiden Cryogenics, BlueFors Cryogenics, Oxford Instruments, Cryoconcept, Vericold,…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"top loading" : fast measurements with small samples, Oxford Instruments,…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Inserts (Neumeier, Garching), ILL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Horizontal  (Niinikovskii, CERN)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1600"/>
              <a:t>	- </a:t>
            </a:r>
            <a:r>
              <a:rPr lang="en-US" sz="1600" baseline="30000"/>
              <a:t>4</a:t>
            </a:r>
            <a:r>
              <a:rPr lang="en-US" sz="1600"/>
              <a:t>He circulation (de Waele, Eindhoven; Schumacher, Grenoble)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3322638" cy="5241925"/>
          </a:xfrm>
        </p:spPr>
        <p:txBody>
          <a:bodyPr/>
          <a:lstStyle/>
          <a:p>
            <a:pPr algn="l"/>
            <a:r>
              <a:rPr lang="en-US" sz="4000">
                <a:solidFill>
                  <a:srgbClr val="0000FF"/>
                </a:solidFill>
              </a:rPr>
              <a:t>Refrigeration:</a:t>
            </a:r>
            <a:br>
              <a:rPr lang="en-US" sz="4000">
                <a:solidFill>
                  <a:srgbClr val="0000FF"/>
                </a:solidFill>
              </a:rPr>
            </a:br>
            <a:r>
              <a:rPr lang="en-US" sz="4000">
                <a:solidFill>
                  <a:srgbClr val="0000FF"/>
                </a:solidFill>
              </a:rPr>
              <a:t/>
            </a:r>
            <a:br>
              <a:rPr lang="en-US" sz="4000">
                <a:solidFill>
                  <a:srgbClr val="0000FF"/>
                </a:solidFill>
              </a:rPr>
            </a:br>
            <a:r>
              <a:rPr lang="en-US" sz="4000">
                <a:solidFill>
                  <a:srgbClr val="0000FF"/>
                </a:solidFill>
              </a:rPr>
              <a:t>Temperature range</a:t>
            </a:r>
          </a:p>
        </p:txBody>
      </p:sp>
      <p:pic>
        <p:nvPicPr>
          <p:cNvPr id="38917" name="Picture 5" descr="temperature-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Some choices…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341438"/>
            <a:ext cx="7283450" cy="492918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Precooling stage: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/>
              <a:t>	- With 1K pot?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/>
              <a:t>	- Joule-Thompson stage?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Pumping: a rotary pump and…?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/>
              <a:t>	-   </a:t>
            </a:r>
            <a:r>
              <a:rPr lang="en-US" sz="2400"/>
              <a:t>diffusion pump?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400"/>
              <a:t>Roots?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400"/>
              <a:t>Turbo-molecular pump?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400"/>
              <a:t>Adsorption pump?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</a:rPr>
              <a:t>Design considerations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/>
              <a:t>Obtaining low temperatures and high cooling power (dn/dt &gt;100 µmoles/sec):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1) optimisation by a careful calculation: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heat exchangers (sintered silver powder step exchangers).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conduction and viscous heating in the low temperature parts.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pressure drop in the pumping lines.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condensation of the mixture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2) Optimisation of the mechanical parts: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vibrations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viscous heating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3) Empirical optimisation (know-how!):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circulation of 4He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interaction of the dilute 3He on the excitations of 4He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4) Optimisation of the reliability: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simple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modularity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- foresee leak testing by elements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5) Training the operators!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Where do I put my DR now…???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Check-list: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Space available: area, height…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Door width (can the DR Dewar enter the room??)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Do I need to make holes in the floor or ceiling?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Dewar, pumping lines…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Room for the helium and nitrogen storage dewars?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Room for the pumps?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Electrical power? Water? Compressed air?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Helium recovery lines?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Anti-vibration system?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/>
              <a:t>Shielded room?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Adapt the design to the needs.</a:t>
            </a:r>
          </a:p>
          <a:p>
            <a:pPr>
              <a:lnSpc>
                <a:spcPct val="90000"/>
              </a:lnSpc>
            </a:pPr>
            <a:r>
              <a:rPr lang="en-US" sz="2400"/>
              <a:t>Adapt the design to the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inid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88913"/>
            <a:ext cx="9147175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685" name="Picture 5" descr="TableRD-AL"/>
          <p:cNvPicPr>
            <a:picLocks noChangeAspect="1" noChangeArrowheads="1"/>
          </p:cNvPicPr>
          <p:nvPr/>
        </p:nvPicPr>
        <p:blipFill>
          <a:blip r:embed="rId3">
            <a:lum bright="2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9688"/>
            <a:ext cx="9129712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3729038" cy="4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95400" y="6172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fr-FR" sz="2000" b="1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fr-FR" sz="2800" b="1">
                <a:solidFill>
                  <a:srgbClr val="0000FF"/>
                </a:solidFill>
              </a:rPr>
              <a:t>Table-top Dilution Refrigerator 50 mK</a:t>
            </a:r>
            <a:br>
              <a:rPr lang="fr-FR" sz="2800" b="1">
                <a:solidFill>
                  <a:srgbClr val="0000FF"/>
                </a:solidFill>
              </a:rPr>
            </a:br>
            <a:r>
              <a:rPr lang="fr-FR" sz="2000" b="1">
                <a:solidFill>
                  <a:srgbClr val="0000FF"/>
                </a:solidFill>
              </a:rPr>
              <a:t>CNRS – Air Liquide</a:t>
            </a:r>
            <a:br>
              <a:rPr lang="fr-FR" sz="2000" b="1">
                <a:solidFill>
                  <a:srgbClr val="0000FF"/>
                </a:solidFill>
              </a:rPr>
            </a:br>
            <a:r>
              <a:rPr lang="fr-FR" sz="2000" b="1">
                <a:solidFill>
                  <a:srgbClr val="0000FF"/>
                </a:solidFill>
              </a:rPr>
              <a:t>A. Benoit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76600" y="6092825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STM, AFM, optical access…</a:t>
            </a:r>
          </a:p>
        </p:txBody>
      </p:sp>
    </p:spTree>
    <p:extLst>
      <p:ext uri="{BB962C8B-B14F-4D97-AF65-F5344CB8AC3E}">
        <p14:creationId xmlns:p14="http://schemas.microsoft.com/office/powerpoint/2010/main" val="39353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ryoconcept.com/wp-content/uploads/H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74526"/>
            <a:ext cx="4320480" cy="52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yo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cryoconcept.com/wp-content/uploads/logoHoR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119" y="40050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t" hangingPunct="0"/>
            <a:r>
              <a:rPr lang="en-US" altLang="en-US" sz="1600" dirty="0">
                <a:latin typeface="Arial" panose="020B0604020202020204" pitchFamily="34" charset="0"/>
              </a:rPr>
              <a:t>Base temperature </a:t>
            </a:r>
            <a:r>
              <a:rPr lang="en-US" altLang="en-US" sz="1600" dirty="0" smtClean="0">
                <a:latin typeface="Arial" panose="020B0604020202020204" pitchFamily="34" charset="0"/>
              </a:rPr>
              <a:t>&lt; </a:t>
            </a:r>
            <a:r>
              <a:rPr lang="en-US" altLang="en-US" sz="1600" dirty="0">
                <a:latin typeface="Arial" panose="020B0604020202020204" pitchFamily="34" charset="0"/>
              </a:rPr>
              <a:t>30mK</a:t>
            </a:r>
            <a:br>
              <a:rPr lang="en-US" altLang="en-US" sz="1600" dirty="0">
                <a:latin typeface="Arial" panose="020B0604020202020204" pitchFamily="34" charset="0"/>
              </a:rPr>
            </a:br>
            <a:endParaRPr lang="en-US" altLang="en-US" sz="1600" dirty="0" smtClean="0">
              <a:latin typeface="Arial" panose="020B0604020202020204" pitchFamily="34" charset="0"/>
            </a:endParaRPr>
          </a:p>
          <a:p>
            <a:pPr lvl="0" eaLnBrk="0" fontAlgn="t" hangingPunct="0"/>
            <a:r>
              <a:rPr lang="en-US" altLang="en-US" sz="1600" dirty="0" smtClean="0">
                <a:latin typeface="Arial" panose="020B0604020202020204" pitchFamily="34" charset="0"/>
              </a:rPr>
              <a:t>Stability </a:t>
            </a:r>
            <a:r>
              <a:rPr lang="en-US" altLang="en-US" sz="1600" dirty="0">
                <a:latin typeface="Arial" panose="020B0604020202020204" pitchFamily="34" charset="0"/>
              </a:rPr>
              <a:t>@ 30mK </a:t>
            </a:r>
            <a:r>
              <a:rPr lang="en-US" altLang="en-US" sz="1600" dirty="0" smtClean="0">
                <a:latin typeface="Arial" panose="020B0604020202020204" pitchFamily="34" charset="0"/>
              </a:rPr>
              <a:t>   0,1 </a:t>
            </a:r>
            <a:r>
              <a:rPr lang="en-US" altLang="en-US" sz="1600" dirty="0" err="1">
                <a:latin typeface="Arial" panose="020B0604020202020204" pitchFamily="34" charset="0"/>
              </a:rPr>
              <a:t>mK</a:t>
            </a:r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endParaRPr lang="en-US" altLang="en-US" sz="1600" dirty="0" smtClean="0">
              <a:latin typeface="Arial" panose="020B0604020202020204" pitchFamily="34" charset="0"/>
            </a:endParaRPr>
          </a:p>
          <a:p>
            <a:pPr lvl="0" eaLnBrk="0" fontAlgn="t" hangingPunct="0"/>
            <a:r>
              <a:rPr lang="en-US" altLang="en-US" sz="1600" dirty="0" smtClean="0">
                <a:latin typeface="Arial" panose="020B0604020202020204" pitchFamily="34" charset="0"/>
              </a:rPr>
              <a:t>250µw </a:t>
            </a:r>
            <a:r>
              <a:rPr lang="en-US" altLang="en-US" sz="1600" dirty="0">
                <a:latin typeface="Arial" panose="020B0604020202020204" pitchFamily="34" charset="0"/>
              </a:rPr>
              <a:t>@ </a:t>
            </a:r>
            <a:r>
              <a:rPr lang="en-US" altLang="en-US" sz="1600" dirty="0" smtClean="0">
                <a:latin typeface="Arial" panose="020B0604020202020204" pitchFamily="34" charset="0"/>
              </a:rPr>
              <a:t>100mK</a:t>
            </a:r>
          </a:p>
          <a:p>
            <a:pPr lvl="0" eaLnBrk="0" fontAlgn="t" hangingPunct="0"/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Less than 16 hours for 300K-30mK</a:t>
            </a:r>
            <a:br>
              <a:rPr lang="en-US" altLang="en-US" sz="1600" dirty="0">
                <a:latin typeface="Arial" panose="020B0604020202020204" pitchFamily="34" charset="0"/>
              </a:rPr>
            </a:br>
            <a:endParaRPr lang="en-US" altLang="en-US" sz="1600" dirty="0" smtClean="0">
              <a:latin typeface="Arial" panose="020B0604020202020204" pitchFamily="34" charset="0"/>
            </a:endParaRPr>
          </a:p>
          <a:p>
            <a:pPr lvl="0" eaLnBrk="0" fontAlgn="t" hangingPunct="0"/>
            <a:r>
              <a:rPr lang="en-US" altLang="en-US" sz="1600" dirty="0" smtClean="0">
                <a:latin typeface="Arial" panose="020B0604020202020204" pitchFamily="34" charset="0"/>
              </a:rPr>
              <a:t>Liquid </a:t>
            </a:r>
            <a:r>
              <a:rPr lang="en-US" altLang="en-US" sz="1600" dirty="0">
                <a:latin typeface="Arial" panose="020B0604020202020204" pitchFamily="34" charset="0"/>
              </a:rPr>
              <a:t>helium hold time 48 hours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(up to 10 days with automatic refill)</a:t>
            </a:r>
          </a:p>
        </p:txBody>
      </p:sp>
    </p:spTree>
    <p:extLst>
      <p:ext uri="{BB962C8B-B14F-4D97-AF65-F5344CB8AC3E}">
        <p14:creationId xmlns:p14="http://schemas.microsoft.com/office/powerpoint/2010/main" val="16745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DRILL – 5 mK DR for neutron scattering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252912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cryos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781425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3200">
                <a:solidFill>
                  <a:srgbClr val="0000FF"/>
                </a:solidFill>
                <a:latin typeface="Comic Sans MS" pitchFamily="66" charset="0"/>
              </a:rPr>
              <a:t>DN1: Dilution refrigerator </a:t>
            </a:r>
            <a:br>
              <a:rPr lang="fr-FR" sz="3200">
                <a:solidFill>
                  <a:srgbClr val="0000FF"/>
                </a:solidFill>
                <a:latin typeface="Comic Sans MS" pitchFamily="66" charset="0"/>
              </a:rPr>
            </a:br>
            <a:r>
              <a:rPr lang="fr-FR" sz="3200">
                <a:solidFill>
                  <a:srgbClr val="0000FF"/>
                </a:solidFill>
                <a:latin typeface="Comic Sans MS" pitchFamily="66" charset="0"/>
              </a:rPr>
              <a:t>for ultra-low temperatures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295400"/>
            <a:ext cx="47704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95400"/>
            <a:ext cx="3708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501655" cy="922337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PT-DR1 (1999) 		     and     PT-DR2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(Commercial unit delivered 2003)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528764" cy="47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 descr="photo frigo publi numr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4704"/>
            <a:ext cx="3172542" cy="5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flipH="1">
            <a:off x="593924" y="6350120"/>
            <a:ext cx="412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H. </a:t>
            </a:r>
            <a:r>
              <a:rPr lang="fr-FR" sz="1400" dirty="0" err="1" smtClean="0"/>
              <a:t>Godfrin</a:t>
            </a:r>
            <a:r>
              <a:rPr lang="fr-FR" sz="1400" dirty="0" smtClean="0"/>
              <a:t>, S. </a:t>
            </a:r>
            <a:r>
              <a:rPr lang="fr-FR" sz="1400" dirty="0" err="1" smtClean="0"/>
              <a:t>Triqueneaux</a:t>
            </a:r>
            <a:r>
              <a:rPr lang="fr-FR" sz="1400" dirty="0" smtClean="0"/>
              <a:t> (CNRS &amp; Air Liquide)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5485849" y="6433591"/>
            <a:ext cx="327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Th</a:t>
            </a:r>
            <a:r>
              <a:rPr lang="fr-FR" sz="1400" dirty="0"/>
              <a:t>.</a:t>
            </a:r>
            <a:r>
              <a:rPr lang="fr-FR" sz="1400" dirty="0" smtClean="0"/>
              <a:t> Prouvé, S. </a:t>
            </a:r>
            <a:r>
              <a:rPr lang="fr-FR" sz="1400" dirty="0" err="1" smtClean="0"/>
              <a:t>Triqueneaux</a:t>
            </a:r>
            <a:r>
              <a:rPr lang="fr-FR" sz="1400" dirty="0" smtClean="0"/>
              <a:t>, H. </a:t>
            </a:r>
            <a:r>
              <a:rPr lang="fr-FR" sz="1400" dirty="0" err="1" smtClean="0"/>
              <a:t>Godfrin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4000">
                <a:solidFill>
                  <a:srgbClr val="0000FF"/>
                </a:solidFill>
              </a:rPr>
              <a:t>Cooling power</a:t>
            </a:r>
          </a:p>
        </p:txBody>
      </p:sp>
      <p:pic>
        <p:nvPicPr>
          <p:cNvPr id="28681" name="Picture 9" descr="puissance-di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057275"/>
            <a:ext cx="5356225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Pulse-Tube dilution refrigerator PT-DR2</a:t>
            </a:r>
            <a:r>
              <a:rPr lang="fr-FR" sz="4000"/>
              <a:t> </a:t>
            </a:r>
            <a:br>
              <a:rPr lang="fr-FR" sz="4000"/>
            </a:br>
            <a:r>
              <a:rPr lang="fr-FR" sz="2400">
                <a:solidFill>
                  <a:schemeClr val="accent2"/>
                </a:solidFill>
              </a:rPr>
              <a:t>(industrial collaboration with l’Air Liquide)</a:t>
            </a:r>
            <a:br>
              <a:rPr lang="fr-FR" sz="2400">
                <a:solidFill>
                  <a:schemeClr val="accent2"/>
                </a:solidFill>
              </a:rPr>
            </a:b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24580" name="Picture 4" descr="DSC007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9657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4449763"/>
          </a:xfrm>
        </p:spPr>
        <p:txBody>
          <a:bodyPr/>
          <a:lstStyle/>
          <a:p>
            <a:r>
              <a:rPr lang="en-US" sz="3200"/>
              <a:t>Commercial unit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PT-DR3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CNRS - Air Liquide</a:t>
            </a:r>
          </a:p>
        </p:txBody>
      </p:sp>
      <p:pic>
        <p:nvPicPr>
          <p:cNvPr id="68613" name="Picture 5" descr="TT-DR-New-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3697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yo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yoconcept.com/wp-content/uploads/HEXA_DrY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456384" cy="51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cryoconcept.com/wp-content/uploads/logoHD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7" y="1709425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392" y="3861048"/>
            <a:ext cx="2911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dirty="0">
                <a:latin typeface="Arial" panose="020B0604020202020204" pitchFamily="34" charset="0"/>
              </a:rPr>
              <a:t>Base temperature </a:t>
            </a:r>
            <a:r>
              <a:rPr lang="en-US" altLang="en-US" dirty="0" smtClean="0">
                <a:latin typeface="Arial" panose="020B0604020202020204" pitchFamily="34" charset="0"/>
              </a:rPr>
              <a:t>&lt; </a:t>
            </a:r>
            <a:r>
              <a:rPr lang="en-US" altLang="en-US" dirty="0">
                <a:latin typeface="Arial" panose="020B0604020202020204" pitchFamily="34" charset="0"/>
              </a:rPr>
              <a:t>10mK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dirty="0" smtClean="0">
                <a:latin typeface="Arial" panose="020B0604020202020204" pitchFamily="34" charset="0"/>
              </a:rPr>
              <a:t>400µw </a:t>
            </a:r>
            <a:r>
              <a:rPr lang="en-US" altLang="en-US" dirty="0">
                <a:latin typeface="Arial" panose="020B0604020202020204" pitchFamily="34" charset="0"/>
              </a:rPr>
              <a:t>@ </a:t>
            </a:r>
            <a:r>
              <a:rPr lang="en-US" altLang="en-US" dirty="0" smtClean="0">
                <a:latin typeface="Arial" panose="020B0604020202020204" pitchFamily="34" charset="0"/>
              </a:rPr>
              <a:t>100mK</a:t>
            </a:r>
          </a:p>
          <a:p>
            <a:pPr lvl="0" eaLnBrk="0" hangingPunct="0"/>
            <a:endParaRPr lang="en-US" altLang="en-US" dirty="0" smtClean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dirty="0" smtClean="0">
                <a:latin typeface="Arial" panose="020B0604020202020204" pitchFamily="34" charset="0"/>
              </a:rPr>
              <a:t>Stability </a:t>
            </a:r>
            <a:r>
              <a:rPr lang="en-US" altLang="en-US" dirty="0">
                <a:latin typeface="Arial" panose="020B0604020202020204" pitchFamily="34" charset="0"/>
              </a:rPr>
              <a:t>@ 20mK 0,1 </a:t>
            </a:r>
            <a:r>
              <a:rPr lang="en-US" altLang="en-US" dirty="0" err="1">
                <a:latin typeface="Arial" panose="020B0604020202020204" pitchFamily="34" charset="0"/>
              </a:rPr>
              <a:t>mK</a:t>
            </a: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dirty="0" smtClean="0">
                <a:latin typeface="Arial" panose="020B0604020202020204" pitchFamily="34" charset="0"/>
              </a:rPr>
              <a:t>10 </a:t>
            </a:r>
            <a:r>
              <a:rPr lang="en-US" altLang="en-US" dirty="0">
                <a:latin typeface="Arial" panose="020B0604020202020204" pitchFamily="34" charset="0"/>
              </a:rPr>
              <a:t>µw  @ 20 </a:t>
            </a:r>
            <a:r>
              <a:rPr lang="en-US" altLang="en-US" dirty="0" err="1">
                <a:latin typeface="Arial" panose="020B0604020202020204" pitchFamily="34" charset="0"/>
              </a:rPr>
              <a:t>mK</a:t>
            </a: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dirty="0" smtClean="0">
                <a:latin typeface="Arial" panose="020B0604020202020204" pitchFamily="34" charset="0"/>
              </a:rPr>
              <a:t>High </a:t>
            </a:r>
            <a:r>
              <a:rPr lang="en-US" altLang="en-US" dirty="0">
                <a:latin typeface="Arial" panose="020B0604020202020204" pitchFamily="34" charset="0"/>
              </a:rPr>
              <a:t>temperature 30K</a:t>
            </a:r>
          </a:p>
        </p:txBody>
      </p:sp>
    </p:spTree>
    <p:extLst>
      <p:ext uri="{BB962C8B-B14F-4D97-AF65-F5344CB8AC3E}">
        <p14:creationId xmlns:p14="http://schemas.microsoft.com/office/powerpoint/2010/main" val="87547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xford 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73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oxford-instruments.com/getmedia/13588e89-3292-4a89-9d5a-fd6767f0416b/New_2016_Triton?width=400&amp;height=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872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03293"/>
              </p:ext>
            </p:extLst>
          </p:nvPr>
        </p:nvGraphicFramePr>
        <p:xfrm>
          <a:off x="1475656" y="5085184"/>
          <a:ext cx="6400800" cy="1097280"/>
        </p:xfrm>
        <a:graphic>
          <a:graphicData uri="http://schemas.openxmlformats.org/drawingml/2006/table">
            <a:tbl>
              <a:tblPr/>
              <a:tblGrid>
                <a:gridCol w="1059873"/>
                <a:gridCol w="2649682"/>
                <a:gridCol w="2691245"/>
              </a:tblGrid>
              <a:tr h="0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With DU</a:t>
                      </a:r>
                      <a:r>
                        <a:rPr lang="en-US" sz="1200">
                          <a:effectLst/>
                        </a:rPr>
                        <a:t>7-500</a:t>
                      </a:r>
                      <a:r>
                        <a:rPr lang="en-US" sz="1200" b="1">
                          <a:effectLst/>
                        </a:rPr>
                        <a:t> dilution unit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With DU</a:t>
                      </a:r>
                      <a:r>
                        <a:rPr lang="en-US" sz="1200">
                          <a:effectLst/>
                        </a:rPr>
                        <a:t>7-300</a:t>
                      </a:r>
                      <a:r>
                        <a:rPr lang="en-US" sz="1200" b="1">
                          <a:effectLst/>
                        </a:rPr>
                        <a:t> dilution unit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Base T: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 mK typical, &lt; 10 mK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 mK typical, &lt; 10 mK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At 100 mK: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500 μW typical, 450 μW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300 μW typical, 250 μW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At 20 mK: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15 μW typical, 12 μW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10 μW typical, 8 μW guaranteed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baseline="30000">
                          <a:effectLst/>
                        </a:rPr>
                        <a:t>3</a:t>
                      </a:r>
                      <a:r>
                        <a:rPr lang="en-US" sz="1200" b="1">
                          <a:effectLst/>
                        </a:rPr>
                        <a:t>He requirement: 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18 </a:t>
                      </a:r>
                      <a:r>
                        <a:rPr lang="en-US" sz="1200" dirty="0" err="1">
                          <a:effectLst/>
                        </a:rPr>
                        <a:t>litres</a:t>
                      </a:r>
                      <a:r>
                        <a:rPr lang="en-US" sz="1200" dirty="0">
                          <a:effectLst/>
                        </a:rPr>
                        <a:t> STP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11 </a:t>
                      </a:r>
                      <a:r>
                        <a:rPr lang="en-US" sz="1200" dirty="0" err="1">
                          <a:effectLst/>
                        </a:rPr>
                        <a:t>litres</a:t>
                      </a:r>
                      <a:r>
                        <a:rPr lang="en-US" sz="1200" dirty="0">
                          <a:effectLst/>
                        </a:rPr>
                        <a:t> STP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8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fors.com/site/images/stories/sub_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56006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luefors.com/site/images/stories/xld_seri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5" y="1844824"/>
            <a:ext cx="2847281" cy="42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luefors.com/site/templates/bluefors_clean/images/heade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6" y="116632"/>
            <a:ext cx="857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6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99" name="Rectangle 771"/>
          <p:cNvSpPr>
            <a:spLocks noGrp="1" noChangeArrowheads="1"/>
          </p:cNvSpPr>
          <p:nvPr>
            <p:ph type="title"/>
          </p:nvPr>
        </p:nvSpPr>
        <p:spPr>
          <a:xfrm>
            <a:off x="395288" y="920750"/>
            <a:ext cx="8229600" cy="490538"/>
          </a:xfrm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Playing with the mixture…</a:t>
            </a:r>
          </a:p>
        </p:txBody>
      </p:sp>
      <p:sp>
        <p:nvSpPr>
          <p:cNvPr id="48900" name="Text Box 772"/>
          <p:cNvSpPr txBox="1">
            <a:spLocks noChangeArrowheads="1"/>
          </p:cNvSpPr>
          <p:nvPr/>
        </p:nvSpPr>
        <p:spPr bwMode="auto">
          <a:xfrm>
            <a:off x="2268538" y="1857375"/>
            <a:ext cx="51117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Calculate all the volumes of all circuits inside the RD, and also in pumps, traps, lines, etc…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Calculate the amount of 3He and 4He gas needed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Remember that the still has less than 1% concentration of 3He…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Mixing Chamber should be large for stability…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Start with minimum amount of mixture!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Best operation with small amount of mixture in the still, and small amount of concentrated phase in mixing chamber</a:t>
            </a:r>
          </a:p>
        </p:txBody>
      </p:sp>
      <p:pic>
        <p:nvPicPr>
          <p:cNvPr id="48902" name="Picture 77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03" name="Picture 775" descr="j0286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50962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33412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Condensation of the mixture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450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Pre-cooling of cryostat at 4 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Pump the exchange gas </a:t>
            </a:r>
            <a:r>
              <a:rPr lang="en-US" sz="2000"/>
              <a:t>(pump or adsorption)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Check tanks pressure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Check LN2 (eventually LHe) traps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Circulate mixture through the traps.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Long condensation process (hours)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Condensation temperature must be low to avoid additional delays.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Start circulation. With tricky cryostats, start with high flow rates (4He low points)</a:t>
            </a:r>
          </a:p>
        </p:txBody>
      </p:sp>
      <p:pic>
        <p:nvPicPr>
          <p:cNvPr id="52228" name="Picture 4" descr="BD1467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Operating the RD…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51837" cy="53276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>
                <a:solidFill>
                  <a:srgbClr val="FF0000"/>
                </a:solidFill>
              </a:rPr>
              <a:t>Flow rate is determined by the still power, not by the pumps!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/>
              <a:t>This is NOT true for PT-DRs (no 1K pot, large heat of condensation)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/>
              <a:t>Choose adequate flow rate (high power, or T</a:t>
            </a:r>
            <a:r>
              <a:rPr lang="en-US" sz="2800" baseline="-25000"/>
              <a:t>min</a:t>
            </a:r>
            <a:r>
              <a:rPr lang="en-US" sz="2800"/>
              <a:t> ?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/>
              <a:t>With high circulation rates, </a:t>
            </a:r>
            <a:r>
              <a:rPr lang="en-US" sz="2800" baseline="30000"/>
              <a:t>4</a:t>
            </a:r>
            <a:r>
              <a:rPr lang="en-US" sz="2800"/>
              <a:t>He poisoning of the RD.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800">
                <a:solidFill>
                  <a:srgbClr val="FF0000"/>
                </a:solidFill>
              </a:rPr>
              <a:t>High temperature ( T&gt; 1 K) operation</a:t>
            </a:r>
            <a:r>
              <a:rPr lang="en-US" sz="2800"/>
              <a:t>: remove mixture, use only the mixture of the pump.</a:t>
            </a:r>
          </a:p>
        </p:txBody>
      </p:sp>
      <p:pic>
        <p:nvPicPr>
          <p:cNvPr id="54276" name="Picture 4" descr="BD1453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en-US" sz="4000"/>
              <a:t>Warm-up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Removing the mixture takes a long time</a:t>
            </a:r>
          </a:p>
          <a:p>
            <a:pPr>
              <a:lnSpc>
                <a:spcPct val="90000"/>
              </a:lnSpc>
            </a:pPr>
            <a:r>
              <a:rPr lang="en-US"/>
              <a:t>Heating the MC and Still: not very efficient!</a:t>
            </a:r>
          </a:p>
          <a:p>
            <a:pPr>
              <a:lnSpc>
                <a:spcPct val="90000"/>
              </a:lnSpc>
            </a:pPr>
            <a:r>
              <a:rPr lang="en-US"/>
              <a:t>Exchange gas? Caution! Unstable, keep P &lt; 10</a:t>
            </a:r>
            <a:r>
              <a:rPr lang="en-US" baseline="30000"/>
              <a:t>-4</a:t>
            </a:r>
            <a:r>
              <a:rPr lang="en-US"/>
              <a:t> mBar</a:t>
            </a:r>
          </a:p>
          <a:p>
            <a:pPr>
              <a:lnSpc>
                <a:spcPct val="90000"/>
              </a:lnSpc>
            </a:pPr>
            <a:r>
              <a:rPr lang="en-US"/>
              <a:t>Close tanks, put rest of the mixture in the pump, close the pump.</a:t>
            </a:r>
          </a:p>
          <a:p>
            <a:pPr>
              <a:lnSpc>
                <a:spcPct val="90000"/>
              </a:lnSpc>
            </a:pPr>
            <a:r>
              <a:rPr lang="en-US"/>
              <a:t>Traps: throw away (pumping) what was not pumped when the nitrogen trap was cold.</a:t>
            </a:r>
          </a:p>
          <a:p>
            <a:pPr>
              <a:lnSpc>
                <a:spcPct val="90000"/>
              </a:lnSpc>
            </a:pPr>
            <a:r>
              <a:rPr lang="en-US"/>
              <a:t>Do not allow water condensation on RD…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76804" name="Picture 4" descr="BD1453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4000"/>
              <a:t>Troubleshooting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908050"/>
            <a:ext cx="8229600" cy="5218113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1 K pot</a:t>
            </a:r>
            <a:r>
              <a:rPr lang="en-US" sz="2800"/>
              <a:t> hot, pressure is low. Filling capillary blocked. Remove LHe so that the bath level is below the intake, keep 4He pressure in Pot above bath pressure. Heater on capillary…</a:t>
            </a:r>
          </a:p>
          <a:p>
            <a:r>
              <a:rPr lang="en-US" sz="2800"/>
              <a:t>High inlet pressure. Air? </a:t>
            </a:r>
            <a:r>
              <a:rPr lang="en-US" sz="2800">
                <a:solidFill>
                  <a:srgbClr val="FF0000"/>
                </a:solidFill>
              </a:rPr>
              <a:t>Hydrogen</a:t>
            </a:r>
            <a:r>
              <a:rPr lang="en-US" sz="2800"/>
              <a:t>? Water?</a:t>
            </a:r>
          </a:p>
          <a:p>
            <a:r>
              <a:rPr lang="en-US" sz="2800"/>
              <a:t>Low still pressure. Still empty? Check T vs. P!</a:t>
            </a:r>
          </a:p>
          <a:p>
            <a:r>
              <a:rPr lang="en-US" sz="2800"/>
              <a:t>No cooling power. Interface level in MC? Heat leak to MC? Apply heat and check cooling power at higher temperatures. </a:t>
            </a:r>
            <a:r>
              <a:rPr lang="en-US" sz="2800" baseline="30000"/>
              <a:t>3</a:t>
            </a:r>
            <a:r>
              <a:rPr lang="en-US" sz="2800"/>
              <a:t>He/</a:t>
            </a:r>
            <a:r>
              <a:rPr lang="en-US" sz="2800" baseline="30000"/>
              <a:t>4</a:t>
            </a:r>
            <a:r>
              <a:rPr lang="en-US" sz="2800"/>
              <a:t>He ratio OK?</a:t>
            </a:r>
          </a:p>
          <a:p>
            <a:r>
              <a:rPr lang="en-US" sz="2800"/>
              <a:t>Heating spikes, oscillations. </a:t>
            </a:r>
            <a:r>
              <a:rPr lang="en-US" sz="2800">
                <a:solidFill>
                  <a:srgbClr val="FF0000"/>
                </a:solidFill>
              </a:rPr>
              <a:t>Superfluid leak</a:t>
            </a:r>
            <a:r>
              <a:rPr lang="en-US" sz="2800"/>
              <a:t> to Vacuum can?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706438"/>
          </a:xfrm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</a:rPr>
              <a:t>General considerations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03648" y="823070"/>
            <a:ext cx="6983413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Dilution Refrigerators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</a:t>
            </a:r>
            <a:r>
              <a:rPr lang="en-US" sz="1600" dirty="0"/>
              <a:t>Minimum temperature T</a:t>
            </a:r>
            <a:r>
              <a:rPr lang="en-US" sz="1600" dirty="0" smtClean="0"/>
              <a:t>= 2 </a:t>
            </a:r>
            <a:r>
              <a:rPr lang="en-US" sz="1600" dirty="0" err="1"/>
              <a:t>mK</a:t>
            </a:r>
            <a:r>
              <a:rPr lang="en-US" sz="1600" dirty="0"/>
              <a:t> in CONTINUOUS operation.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/>
              <a:t> Cooling power = 82 </a:t>
            </a:r>
            <a:r>
              <a:rPr lang="en-US" sz="1600" dirty="0" err="1"/>
              <a:t>dn</a:t>
            </a:r>
            <a:r>
              <a:rPr lang="en-US" sz="1600" dirty="0"/>
              <a:t>/</a:t>
            </a:r>
            <a:r>
              <a:rPr lang="en-US" sz="1600" dirty="0" err="1"/>
              <a:t>dt</a:t>
            </a:r>
            <a:r>
              <a:rPr lang="en-US" sz="1600" dirty="0"/>
              <a:t> T</a:t>
            </a:r>
            <a:r>
              <a:rPr lang="en-US" sz="1600" baseline="30000" dirty="0"/>
              <a:t>2</a:t>
            </a:r>
            <a:r>
              <a:rPr lang="en-US" sz="1600" dirty="0"/>
              <a:t>, for T&gt;3 </a:t>
            </a:r>
            <a:r>
              <a:rPr lang="en-US" sz="1600" dirty="0" err="1"/>
              <a:t>T</a:t>
            </a:r>
            <a:r>
              <a:rPr lang="en-US" sz="1600" baseline="-25000" dirty="0" err="1"/>
              <a:t>min</a:t>
            </a:r>
            <a:endParaRPr lang="en-US" sz="1600" baseline="-250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/>
              <a:t> Sophisticated machines! Do you really want to have a DR???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sz="2400" dirty="0"/>
              <a:t>Use a  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He cryostat</a:t>
            </a:r>
            <a:r>
              <a:rPr lang="en-US" sz="2400" dirty="0"/>
              <a:t> if you do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need 	temperatures below 0.3 K!</a:t>
            </a:r>
          </a:p>
          <a:p>
            <a:pPr>
              <a:buFontTx/>
              <a:buChar char="-"/>
            </a:pPr>
            <a:endParaRPr lang="en-US" sz="2400" dirty="0"/>
          </a:p>
          <a:p>
            <a:r>
              <a:rPr lang="en-US" sz="2400" dirty="0"/>
              <a:t>- Advantages of a </a:t>
            </a:r>
            <a:r>
              <a:rPr lang="en-US" sz="2400" baseline="30000" dirty="0"/>
              <a:t>3</a:t>
            </a:r>
            <a:r>
              <a:rPr lang="en-US" sz="2400" dirty="0"/>
              <a:t>He cryostat 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dirty="0" smtClean="0"/>
              <a:t> </a:t>
            </a:r>
            <a:r>
              <a:rPr lang="en-US" sz="1600" dirty="0" smtClean="0"/>
              <a:t>Higher </a:t>
            </a:r>
            <a:r>
              <a:rPr lang="en-US" sz="1600" dirty="0"/>
              <a:t>cooling power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Simplicity of operation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Gain in operation time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Reduced risk of failures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Troubleshooting is easier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Reduced initial and maintenance costs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600" dirty="0"/>
              <a:t> Saves laboratory space</a:t>
            </a: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Good luck!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Building a dilution refrigerator is NOT easy</a:t>
            </a:r>
          </a:p>
          <a:p>
            <a:endParaRPr lang="en-US"/>
          </a:p>
          <a:p>
            <a:r>
              <a:rPr lang="en-US"/>
              <a:t>Repairing a dilution refrigerator is even worse.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					We told you….!</a:t>
            </a:r>
          </a:p>
        </p:txBody>
      </p:sp>
      <p:pic>
        <p:nvPicPr>
          <p:cNvPr id="80900" name="Picture 4" descr="j0286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13325"/>
            <a:ext cx="91916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549275"/>
            <a:ext cx="82296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Pulse-tube </a:t>
            </a:r>
            <a:r>
              <a:rPr lang="fr-FR" sz="2400" baseline="3000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He/</a:t>
            </a:r>
            <a:r>
              <a:rPr lang="fr-FR" sz="2400" baseline="3000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He Dilution refrigerators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404938"/>
            <a:ext cx="6731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90838" cy="5818187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Schematic view of a DR</a:t>
            </a:r>
          </a:p>
        </p:txBody>
      </p:sp>
      <p:pic>
        <p:nvPicPr>
          <p:cNvPr id="45061" name="Picture 5" descr="schema-di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0738" r="13928" b="17896"/>
          <a:stretch>
            <a:fillRect/>
          </a:stretch>
        </p:blipFill>
        <p:spPr bwMode="auto">
          <a:xfrm>
            <a:off x="4141788" y="333375"/>
            <a:ext cx="4826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638" cy="5602287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</a:rPr>
              <a:t>The mixing chamber</a:t>
            </a:r>
          </a:p>
        </p:txBody>
      </p:sp>
      <p:pic>
        <p:nvPicPr>
          <p:cNvPr id="41989" name="Picture 5" descr="boite a mel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450"/>
            <a:ext cx="403225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hoto-dil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r="16692" b="74374"/>
          <a:stretch/>
        </p:blipFill>
        <p:spPr bwMode="auto">
          <a:xfrm>
            <a:off x="428431" y="3537059"/>
            <a:ext cx="3883694" cy="28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fr-FR" dirty="0" smtClean="0"/>
              <a:t>The 1K pot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83568" y="5572175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364088" y="1757422"/>
            <a:ext cx="243534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/>
              <a:t>Thermalizing</a:t>
            </a:r>
            <a:r>
              <a:rPr lang="fr-FR" dirty="0"/>
              <a:t> </a:t>
            </a:r>
            <a:r>
              <a:rPr lang="fr-FR" dirty="0" smtClean="0"/>
              <a:t>3He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…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stuff</a:t>
            </a:r>
            <a:r>
              <a:rPr lang="fr-FR" dirty="0" smtClean="0"/>
              <a:t>!!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4He Flow rate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4He Volume </a:t>
            </a:r>
            <a:r>
              <a:rPr lang="fr-FR" dirty="0" err="1" smtClean="0"/>
              <a:t>stored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Filling</a:t>
            </a:r>
            <a:r>
              <a:rPr lang="fr-FR" dirty="0" smtClean="0"/>
              <a:t> </a:t>
            </a:r>
            <a:r>
              <a:rPr lang="fr-FR" dirty="0" err="1" smtClean="0"/>
              <a:t>capillaries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Cold valves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Filters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sensing</a:t>
            </a:r>
            <a:r>
              <a:rPr lang="fr-FR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Vibrations!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8" name="Picture 5" descr="plan-di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2370" r="30561" b="72593"/>
          <a:stretch/>
        </p:blipFill>
        <p:spPr bwMode="auto">
          <a:xfrm>
            <a:off x="449143" y="260648"/>
            <a:ext cx="44943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Condensing</a:t>
            </a:r>
            <a:r>
              <a:rPr lang="fr-FR" dirty="0" smtClean="0"/>
              <a:t> the </a:t>
            </a:r>
            <a:r>
              <a:rPr lang="fr-FR" baseline="30000" dirty="0" smtClean="0"/>
              <a:t>3</a:t>
            </a:r>
            <a:r>
              <a:rPr lang="fr-FR" dirty="0" smtClean="0"/>
              <a:t>He</a:t>
            </a:r>
            <a:endParaRPr lang="fr-F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432" r="26378" b="53084"/>
          <a:stretch/>
        </p:blipFill>
        <p:spPr bwMode="auto">
          <a:xfrm>
            <a:off x="5023584" y="1340768"/>
            <a:ext cx="3292832" cy="492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63688" y="1966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Thermalizing</a:t>
            </a:r>
            <a:r>
              <a:rPr lang="fr-FR" dirty="0" smtClean="0"/>
              <a:t> in 4He bath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7419" y="349171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Thermalizing</a:t>
            </a:r>
            <a:r>
              <a:rPr lang="fr-FR" dirty="0" smtClean="0"/>
              <a:t> on 1K pot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97000" y="472514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Thermalizing</a:t>
            </a:r>
            <a:r>
              <a:rPr lang="fr-FR" dirty="0" smtClean="0"/>
              <a:t> on </a:t>
            </a:r>
            <a:r>
              <a:rPr lang="fr-FR" dirty="0" err="1" smtClean="0"/>
              <a:t>still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704212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Thermalizing</a:t>
            </a:r>
            <a:r>
              <a:rPr lang="fr-FR" dirty="0" smtClean="0"/>
              <a:t> in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13159" y="2123098"/>
            <a:ext cx="22190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57075" y="3914760"/>
            <a:ext cx="2255085" cy="522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139952" y="5127868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220686" y="6073544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6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 1K pot?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5656" y="1628800"/>
            <a:ext cx="65902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Condensation pressure </a:t>
            </a:r>
            <a:r>
              <a:rPr lang="fr-FR" dirty="0" err="1" smtClean="0"/>
              <a:t>higher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Compressor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(</a:t>
            </a:r>
            <a:r>
              <a:rPr lang="fr-FR" dirty="0" err="1" smtClean="0"/>
              <a:t>essentially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initial condensation)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leaks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More 3He </a:t>
            </a:r>
            <a:r>
              <a:rPr lang="fr-FR" dirty="0" err="1" smtClean="0"/>
              <a:t>needed</a:t>
            </a:r>
            <a:r>
              <a:rPr lang="fr-FR" dirty="0" smtClean="0"/>
              <a:t> (</a:t>
            </a:r>
            <a:r>
              <a:rPr lang="fr-FR" dirty="0" err="1" smtClean="0"/>
              <a:t>cost</a:t>
            </a:r>
            <a:r>
              <a:rPr lang="fr-FR" dirty="0" smtClean="0"/>
              <a:t>!)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live </a:t>
            </a:r>
            <a:r>
              <a:rPr lang="fr-FR" dirty="0" err="1" smtClean="0"/>
              <a:t>without</a:t>
            </a:r>
            <a:r>
              <a:rPr lang="fr-FR" dirty="0" smtClean="0"/>
              <a:t> the 1K pot </a:t>
            </a:r>
            <a:r>
              <a:rPr lang="fr-FR" dirty="0" err="1" smtClean="0"/>
              <a:t>problems</a:t>
            </a:r>
            <a:r>
              <a:rPr lang="fr-FR" dirty="0" smtClean="0"/>
              <a:t>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01187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996</Words>
  <Application>Microsoft Office PowerPoint</Application>
  <PresentationFormat>Affichage à l'écran (4:3)</PresentationFormat>
  <Paragraphs>244</Paragraphs>
  <Slides>41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Comic Sans MS</vt:lpstr>
      <vt:lpstr>Times New Roman</vt:lpstr>
      <vt:lpstr>Modèle par défaut</vt:lpstr>
      <vt:lpstr>Présentation PowerPoint</vt:lpstr>
      <vt:lpstr>Refrigeration:  Temperature range</vt:lpstr>
      <vt:lpstr>Cooling power</vt:lpstr>
      <vt:lpstr>General considerations</vt:lpstr>
      <vt:lpstr>Schematic view of a DR</vt:lpstr>
      <vt:lpstr>The mixing chamber</vt:lpstr>
      <vt:lpstr>The 1K pot</vt:lpstr>
      <vt:lpstr>Condensing the 3He</vt:lpstr>
      <vt:lpstr>No 1K pot?</vt:lpstr>
      <vt:lpstr>The mixing chamber</vt:lpstr>
      <vt:lpstr>Heat exchangers &amp; cold plate</vt:lpstr>
      <vt:lpstr>Sintered silver heat exchangers</vt:lpstr>
      <vt:lpstr>The still</vt:lpstr>
      <vt:lpstr>The complete drawing!</vt:lpstr>
      <vt:lpstr>The real thing!</vt:lpstr>
      <vt:lpstr>Cooling power of a DR  as a function of the flow rate</vt:lpstr>
      <vt:lpstr>Cooling power as a function of temperature  (Tmin of this DR = 5 mK)</vt:lpstr>
      <vt:lpstr>Vibration isolation</vt:lpstr>
      <vt:lpstr>Well, you decided to have a DR… (or you had no choice!)</vt:lpstr>
      <vt:lpstr>Some choices…</vt:lpstr>
      <vt:lpstr>Design considerations</vt:lpstr>
      <vt:lpstr>Where do I put my DR now…???</vt:lpstr>
      <vt:lpstr>Présentation PowerPoint</vt:lpstr>
      <vt:lpstr>Présentation PowerPoint</vt:lpstr>
      <vt:lpstr>Table-top Dilution Refrigerator 50 mK CNRS – Air Liquide A. Benoit</vt:lpstr>
      <vt:lpstr>Présentation PowerPoint</vt:lpstr>
      <vt:lpstr>DRILL – 5 mK DR for neutron scattering</vt:lpstr>
      <vt:lpstr>Présentation PowerPoint</vt:lpstr>
      <vt:lpstr>PT-DR1 (1999)        and     PT-DR2 (Commercial unit delivered 2003)</vt:lpstr>
      <vt:lpstr>Pulse-Tube dilution refrigerator PT-DR2  (industrial collaboration with l’Air Liquide) </vt:lpstr>
      <vt:lpstr>Commercial unit  PT-DR3  CNRS - Air Liquide</vt:lpstr>
      <vt:lpstr>Présentation PowerPoint</vt:lpstr>
      <vt:lpstr>Présentation PowerPoint</vt:lpstr>
      <vt:lpstr>Présentation PowerPoint</vt:lpstr>
      <vt:lpstr>Playing with the mixture…</vt:lpstr>
      <vt:lpstr>Condensation of the mixture</vt:lpstr>
      <vt:lpstr>Operating the RD…</vt:lpstr>
      <vt:lpstr>Warm-up</vt:lpstr>
      <vt:lpstr>Troubleshooting</vt:lpstr>
      <vt:lpstr>Good luck!</vt:lpstr>
      <vt:lpstr>Présentation PowerPoint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Henri GODFRIN</dc:creator>
  <cp:lastModifiedBy>henri godfrin</cp:lastModifiedBy>
  <cp:revision>70</cp:revision>
  <dcterms:created xsi:type="dcterms:W3CDTF">2007-09-09T12:53:15Z</dcterms:created>
  <dcterms:modified xsi:type="dcterms:W3CDTF">2016-09-26T14:30:37Z</dcterms:modified>
</cp:coreProperties>
</file>