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7" r:id="rId5"/>
    <p:sldId id="259" r:id="rId6"/>
    <p:sldId id="261" r:id="rId7"/>
    <p:sldId id="258" r:id="rId8"/>
    <p:sldId id="260" r:id="rId9"/>
    <p:sldId id="262" r:id="rId10"/>
    <p:sldId id="263" r:id="rId11"/>
    <p:sldId id="265" r:id="rId12"/>
    <p:sldId id="266" r:id="rId13"/>
    <p:sldId id="268" r:id="rId14"/>
    <p:sldId id="267" r:id="rId15"/>
    <p:sldId id="270" r:id="rId16"/>
    <p:sldId id="269" r:id="rId17"/>
    <p:sldId id="274" r:id="rId18"/>
    <p:sldId id="275" r:id="rId19"/>
    <p:sldId id="272" r:id="rId20"/>
    <p:sldId id="271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7E2E-77EB-457A-B823-40BDCB083B9C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DD57-0FFC-428F-9837-41433DEABA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8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7E2E-77EB-457A-B823-40BDCB083B9C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DD57-0FFC-428F-9837-41433DEABA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1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7E2E-77EB-457A-B823-40BDCB083B9C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DD57-0FFC-428F-9837-41433DEABA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0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7E2E-77EB-457A-B823-40BDCB083B9C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DD57-0FFC-428F-9837-41433DEABA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1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7E2E-77EB-457A-B823-40BDCB083B9C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DD57-0FFC-428F-9837-41433DEABA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7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7E2E-77EB-457A-B823-40BDCB083B9C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DD57-0FFC-428F-9837-41433DEABA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1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7E2E-77EB-457A-B823-40BDCB083B9C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DD57-0FFC-428F-9837-41433DEABA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6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7E2E-77EB-457A-B823-40BDCB083B9C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DD57-0FFC-428F-9837-41433DEABA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5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7E2E-77EB-457A-B823-40BDCB083B9C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DD57-0FFC-428F-9837-41433DEABA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4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7E2E-77EB-457A-B823-40BDCB083B9C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DD57-0FFC-428F-9837-41433DEABA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6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7E2E-77EB-457A-B823-40BDCB083B9C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DD57-0FFC-428F-9837-41433DEABA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4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27E2E-77EB-457A-B823-40BDCB083B9C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1DD57-0FFC-428F-9837-41433DEABA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1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ilution_refrigerator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n.wikipedia.org/wiki/Dilution_refrigerator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en.wikipedia.org/wiki/Dilution_refrigerator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lution_refrigerator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2" descr="Logo-CryoCour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82" y="329785"/>
            <a:ext cx="1722437" cy="19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04647" y="329785"/>
            <a:ext cx="56003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</a:rPr>
              <a:t>Cryocourse</a:t>
            </a:r>
            <a:r>
              <a:rPr lang="en-US" sz="3600" b="1" dirty="0">
                <a:solidFill>
                  <a:srgbClr val="FF0000"/>
                </a:solidFill>
              </a:rPr>
              <a:t> 2016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FF"/>
                </a:solidFill>
              </a:rPr>
              <a:t>School and Workshop </a:t>
            </a:r>
            <a:r>
              <a:rPr lang="en-US" sz="1600" dirty="0" smtClean="0">
                <a:solidFill>
                  <a:srgbClr val="0000FF"/>
                </a:solidFill>
              </a:rPr>
              <a:t>in Cryogenics </a:t>
            </a:r>
            <a:r>
              <a:rPr lang="en-US" sz="1600" dirty="0">
                <a:solidFill>
                  <a:srgbClr val="0000FF"/>
                </a:solidFill>
              </a:rPr>
              <a:t>and Quantum Engineering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FF"/>
                </a:solidFill>
              </a:rPr>
              <a:t>26</a:t>
            </a:r>
            <a:r>
              <a:rPr lang="en-US" sz="1600" baseline="30000" dirty="0">
                <a:solidFill>
                  <a:srgbClr val="0000FF"/>
                </a:solidFill>
              </a:rPr>
              <a:t>th</a:t>
            </a:r>
            <a:r>
              <a:rPr lang="en-US" sz="1600" dirty="0">
                <a:solidFill>
                  <a:srgbClr val="0000FF"/>
                </a:solidFill>
              </a:rPr>
              <a:t> September - 3</a:t>
            </a:r>
            <a:r>
              <a:rPr lang="en-US" sz="1600" baseline="30000" dirty="0">
                <a:solidFill>
                  <a:srgbClr val="0000FF"/>
                </a:solidFill>
              </a:rPr>
              <a:t>rd</a:t>
            </a:r>
            <a:r>
              <a:rPr lang="en-US" sz="1600" dirty="0">
                <a:solidFill>
                  <a:srgbClr val="0000FF"/>
                </a:solidFill>
              </a:rPr>
              <a:t> October 2016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0000FF"/>
                </a:solidFill>
              </a:rPr>
              <a:t>Aalto University, Espoo, Finland</a:t>
            </a:r>
            <a:endParaRPr lang="en-US" sz="1051" b="1" dirty="0">
              <a:solidFill>
                <a:srgbClr val="0000FF"/>
              </a:solidFill>
            </a:endParaRPr>
          </a:p>
        </p:txBody>
      </p:sp>
      <p:sp>
        <p:nvSpPr>
          <p:cNvPr id="6" name="Rectangle 354"/>
          <p:cNvSpPr>
            <a:spLocks noChangeArrowheads="1"/>
          </p:cNvSpPr>
          <p:nvPr/>
        </p:nvSpPr>
        <p:spPr bwMode="auto">
          <a:xfrm>
            <a:off x="1374235" y="3039621"/>
            <a:ext cx="6861175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dirty="0" smtClean="0"/>
              <a:t>Introduction to Dilution </a:t>
            </a:r>
            <a:r>
              <a:rPr lang="fr-FR" sz="2800" dirty="0" err="1" smtClean="0"/>
              <a:t>Refrigerators</a:t>
            </a:r>
            <a:r>
              <a:rPr lang="fr-FR" sz="2800" dirty="0" smtClean="0"/>
              <a:t> </a:t>
            </a:r>
          </a:p>
          <a:p>
            <a:pPr algn="ctr"/>
            <a:r>
              <a:rPr lang="fr-FR" sz="2800" dirty="0" smtClean="0"/>
              <a:t>Part I-</a:t>
            </a:r>
            <a:r>
              <a:rPr lang="fr-FR" sz="2800" dirty="0" err="1" smtClean="0"/>
              <a:t>Thermodynamics</a:t>
            </a:r>
            <a:endParaRPr lang="fr-FR" sz="2800" dirty="0" smtClean="0"/>
          </a:p>
          <a:p>
            <a:pPr algn="ctr"/>
            <a:endParaRPr lang="fr-FR" sz="2800" dirty="0">
              <a:latin typeface="+mj-lt"/>
            </a:endParaRP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Henri GODFRIN</a:t>
            </a: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CNRS/IN/MCBT – Grenoble</a:t>
            </a:r>
            <a:endParaRPr lang="en-US" dirty="0">
              <a:latin typeface="+mj-lt"/>
            </a:endParaRPr>
          </a:p>
        </p:txBody>
      </p:sp>
      <p:pic>
        <p:nvPicPr>
          <p:cNvPr id="8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68" y="572973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73" y="5896421"/>
            <a:ext cx="152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neel.cnrs.fr/squelettes/css/images/logo-ug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03" y="5729734"/>
            <a:ext cx="1415522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19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681425" y="1082199"/>
            <a:ext cx="5966648" cy="40105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7900" y="5849035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Continuously Operating </a:t>
            </a:r>
            <a:r>
              <a:rPr lang="en-US" baseline="30000" dirty="0" smtClean="0"/>
              <a:t>4</a:t>
            </a:r>
            <a:r>
              <a:rPr lang="en-US" dirty="0" smtClean="0"/>
              <a:t>He Evaporation Refrigerator</a:t>
            </a:r>
          </a:p>
          <a:p>
            <a:r>
              <a:rPr lang="en-US" dirty="0" smtClean="0"/>
              <a:t>L. E. </a:t>
            </a:r>
            <a:r>
              <a:rPr lang="en-US" i="1" dirty="0" smtClean="0"/>
              <a:t>DeLong</a:t>
            </a:r>
            <a:r>
              <a:rPr lang="en-US" dirty="0" smtClean="0"/>
              <a:t>, </a:t>
            </a:r>
            <a:r>
              <a:rPr lang="en-US" i="1" dirty="0" smtClean="0"/>
              <a:t>O. G. </a:t>
            </a:r>
            <a:r>
              <a:rPr lang="en-US" i="1" dirty="0" err="1" smtClean="0"/>
              <a:t>Symko</a:t>
            </a:r>
            <a:r>
              <a:rPr lang="en-US" dirty="0" smtClean="0"/>
              <a:t> and </a:t>
            </a:r>
            <a:r>
              <a:rPr lang="en-US" i="1" dirty="0" smtClean="0"/>
              <a:t>J. C. Wheatley</a:t>
            </a:r>
            <a:r>
              <a:rPr lang="en-US" dirty="0" smtClean="0"/>
              <a:t>, </a:t>
            </a:r>
            <a:r>
              <a:rPr lang="en-US" i="1" dirty="0" smtClean="0"/>
              <a:t>Rev</a:t>
            </a:r>
            <a:r>
              <a:rPr lang="en-US" dirty="0" smtClean="0"/>
              <a:t>. </a:t>
            </a:r>
            <a:r>
              <a:rPr lang="en-US" i="1" dirty="0" smtClean="0"/>
              <a:t>Sci</a:t>
            </a:r>
            <a:r>
              <a:rPr lang="en-US" dirty="0" smtClean="0"/>
              <a:t>. </a:t>
            </a:r>
            <a:r>
              <a:rPr lang="en-US" i="1" dirty="0" smtClean="0"/>
              <a:t>Inst</a:t>
            </a:r>
            <a:r>
              <a:rPr lang="en-US" dirty="0" smtClean="0"/>
              <a:t>. 42, 147 (1971)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7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291580" y="1955879"/>
            <a:ext cx="4560840" cy="3403441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/>
              <a:t>Enthalpy</a:t>
            </a:r>
            <a:r>
              <a:rPr lang="fr-FR" sz="3200" dirty="0" smtClean="0"/>
              <a:t> </a:t>
            </a:r>
            <a:r>
              <a:rPr lang="fr-FR" sz="3200" dirty="0" err="1" smtClean="0"/>
              <a:t>diagram</a:t>
            </a:r>
            <a:r>
              <a:rPr lang="fr-FR" sz="3200" dirty="0" smtClean="0"/>
              <a:t> of </a:t>
            </a:r>
            <a:r>
              <a:rPr lang="fr-FR" sz="3200" baseline="30000" dirty="0" smtClean="0"/>
              <a:t>4</a:t>
            </a:r>
            <a:r>
              <a:rPr lang="fr-FR" sz="3200" dirty="0" smtClean="0"/>
              <a:t>He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971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150" y="174627"/>
            <a:ext cx="7886700" cy="777874"/>
          </a:xfrm>
        </p:spPr>
        <p:txBody>
          <a:bodyPr>
            <a:normAutofit/>
          </a:bodyPr>
          <a:lstStyle/>
          <a:p>
            <a:r>
              <a:rPr lang="fr-FR" sz="3200" dirty="0" err="1"/>
              <a:t>Enthalpy</a:t>
            </a:r>
            <a:r>
              <a:rPr lang="fr-FR" sz="3200" dirty="0"/>
              <a:t> </a:t>
            </a:r>
            <a:r>
              <a:rPr lang="fr-FR" sz="3200" dirty="0" err="1"/>
              <a:t>diagram</a:t>
            </a:r>
            <a:r>
              <a:rPr lang="fr-FR" sz="3200" dirty="0"/>
              <a:t> of </a:t>
            </a:r>
            <a:r>
              <a:rPr lang="fr-FR" sz="3200" baseline="30000" dirty="0" smtClean="0"/>
              <a:t>3</a:t>
            </a:r>
            <a:r>
              <a:rPr lang="fr-FR" sz="3200" dirty="0" smtClean="0"/>
              <a:t>He</a:t>
            </a:r>
            <a:endParaRPr lang="en-US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69071" y="995454"/>
            <a:ext cx="4596648" cy="357260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51222" y="4720366"/>
            <a:ext cx="53525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Incoming</a:t>
            </a:r>
            <a:r>
              <a:rPr lang="fr-FR" sz="1600" dirty="0" smtClean="0"/>
              <a:t> </a:t>
            </a:r>
            <a:r>
              <a:rPr lang="fr-FR" sz="1600" baseline="30000" dirty="0" smtClean="0"/>
              <a:t>3</a:t>
            </a:r>
            <a:r>
              <a:rPr lang="fr-FR" sz="1600" dirty="0" smtClean="0"/>
              <a:t>He at P=0.5 bar and 4.2 K has a </a:t>
            </a:r>
            <a:r>
              <a:rPr lang="fr-FR" sz="1600" dirty="0" err="1" smtClean="0"/>
              <a:t>enthalpy</a:t>
            </a:r>
            <a:r>
              <a:rPr lang="fr-FR" sz="1600" dirty="0" smtClean="0"/>
              <a:t> of 99 J/mol</a:t>
            </a:r>
          </a:p>
          <a:p>
            <a:endParaRPr lang="fr-FR" sz="1600" dirty="0"/>
          </a:p>
          <a:p>
            <a:r>
              <a:rPr lang="fr-FR" sz="1600" baseline="30000" dirty="0" smtClean="0"/>
              <a:t>3</a:t>
            </a:r>
            <a:r>
              <a:rPr lang="fr-FR" sz="1600" dirty="0" smtClean="0"/>
              <a:t>He </a:t>
            </a:r>
            <a:r>
              <a:rPr lang="fr-FR" sz="1600" dirty="0" err="1" smtClean="0"/>
              <a:t>leaves</a:t>
            </a:r>
            <a:r>
              <a:rPr lang="fr-FR" sz="1600" dirty="0" smtClean="0"/>
              <a:t> the </a:t>
            </a:r>
            <a:r>
              <a:rPr lang="fr-FR" sz="1600" dirty="0" err="1" smtClean="0"/>
              <a:t>still</a:t>
            </a:r>
            <a:r>
              <a:rPr lang="fr-FR" sz="1600" dirty="0" smtClean="0"/>
              <a:t> at 0.7 K and P~0.  </a:t>
            </a:r>
            <a:r>
              <a:rPr lang="fr-FR" sz="1600" dirty="0" err="1" smtClean="0"/>
              <a:t>It’s</a:t>
            </a:r>
            <a:r>
              <a:rPr lang="fr-FR" sz="1600" dirty="0" smtClean="0"/>
              <a:t> </a:t>
            </a:r>
            <a:r>
              <a:rPr lang="fr-FR" sz="1600" dirty="0" err="1" smtClean="0"/>
              <a:t>enthalpy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35 J/mol.</a:t>
            </a:r>
          </a:p>
          <a:p>
            <a:endParaRPr lang="fr-FR" sz="1600" dirty="0"/>
          </a:p>
          <a:p>
            <a:r>
              <a:rPr lang="fr-FR" sz="1600" dirty="0" smtClean="0"/>
              <a:t>The </a:t>
            </a:r>
            <a:r>
              <a:rPr lang="fr-FR" sz="1600" dirty="0" err="1" smtClean="0"/>
              <a:t>deficit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huge</a:t>
            </a:r>
            <a:r>
              <a:rPr lang="fr-FR" sz="1600" dirty="0" smtClean="0"/>
              <a:t>: 64 </a:t>
            </a:r>
            <a:r>
              <a:rPr lang="fr-FR" sz="1600" dirty="0" smtClean="0"/>
              <a:t>J/mol</a:t>
            </a:r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Solutions: 1K pot or condensation at high pressure</a:t>
            </a:r>
            <a:endParaRPr lang="en-US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177622" y="663036"/>
            <a:ext cx="3444415" cy="3752716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4553815" y="1968500"/>
            <a:ext cx="1821585" cy="27518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79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Global </a:t>
            </a:r>
            <a:r>
              <a:rPr lang="fr-FR" dirty="0" err="1" smtClean="0"/>
              <a:t>enthalpy</a:t>
            </a:r>
            <a:r>
              <a:rPr lang="fr-FR" dirty="0" smtClean="0"/>
              <a:t> balance of DR</a:t>
            </a:r>
            <a:br>
              <a:rPr lang="fr-FR" dirty="0" smtClean="0"/>
            </a:br>
            <a:r>
              <a:rPr lang="fr-FR" sz="2800" dirty="0" smtClean="0">
                <a:solidFill>
                  <a:srgbClr val="FF0000"/>
                </a:solidFill>
              </a:rPr>
              <a:t>(</a:t>
            </a:r>
            <a:r>
              <a:rPr lang="fr-FR" sz="2800" dirty="0" err="1" smtClean="0">
                <a:solidFill>
                  <a:srgbClr val="FF0000"/>
                </a:solidFill>
              </a:rPr>
              <a:t>only</a:t>
            </a:r>
            <a:r>
              <a:rPr lang="fr-FR" sz="2800" dirty="0" smtClean="0">
                <a:solidFill>
                  <a:srgbClr val="FF0000"/>
                </a:solidFill>
              </a:rPr>
              <a:t> pure </a:t>
            </a:r>
            <a:r>
              <a:rPr lang="fr-FR" sz="2800" baseline="30000" dirty="0" smtClean="0">
                <a:solidFill>
                  <a:srgbClr val="FF0000"/>
                </a:solidFill>
              </a:rPr>
              <a:t>3</a:t>
            </a:r>
            <a:r>
              <a:rPr lang="fr-FR" sz="2800" dirty="0" smtClean="0">
                <a:solidFill>
                  <a:srgbClr val="FF0000"/>
                </a:solidFill>
              </a:rPr>
              <a:t>He </a:t>
            </a:r>
            <a:r>
              <a:rPr lang="fr-FR" sz="2800" dirty="0" err="1" smtClean="0">
                <a:solidFill>
                  <a:srgbClr val="FF0000"/>
                </a:solidFill>
              </a:rPr>
              <a:t>flows</a:t>
            </a:r>
            <a:r>
              <a:rPr lang="fr-FR" sz="2800" dirty="0" smtClean="0">
                <a:solidFill>
                  <a:srgbClr val="FF0000"/>
                </a:solidFill>
              </a:rPr>
              <a:t> in and out the </a:t>
            </a:r>
            <a:r>
              <a:rPr lang="fr-FR" sz="2800" dirty="0" err="1" smtClean="0">
                <a:solidFill>
                  <a:srgbClr val="FF0000"/>
                </a:solidFill>
              </a:rPr>
              <a:t>sub</a:t>
            </a:r>
            <a:r>
              <a:rPr lang="fr-FR" sz="2800" dirty="0" smtClean="0">
                <a:solidFill>
                  <a:srgbClr val="FF0000"/>
                </a:solidFill>
              </a:rPr>
              <a:t>-system)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26" y="5082032"/>
            <a:ext cx="2542547" cy="5656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642058" y="1894936"/>
            <a:ext cx="4030779" cy="43915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57" y="2983771"/>
            <a:ext cx="2724516" cy="66392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8540" y="2230939"/>
            <a:ext cx="3486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Without</a:t>
            </a:r>
            <a:r>
              <a:rPr lang="fr-FR" dirty="0" smtClean="0"/>
              <a:t>  1K pot: </a:t>
            </a:r>
            <a:r>
              <a:rPr lang="fr-FR" dirty="0" err="1" smtClean="0"/>
              <a:t>negative</a:t>
            </a:r>
            <a:r>
              <a:rPr lang="fr-FR" dirty="0" smtClean="0"/>
              <a:t> balance, </a:t>
            </a:r>
          </a:p>
          <a:p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cooling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.  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628650" y="4041696"/>
            <a:ext cx="4021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With</a:t>
            </a:r>
            <a:r>
              <a:rPr lang="fr-FR" dirty="0" smtClean="0"/>
              <a:t> a  1K pot at 1.2 K: positive balance, </a:t>
            </a:r>
          </a:p>
          <a:p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heating</a:t>
            </a:r>
            <a:r>
              <a:rPr lang="fr-FR" dirty="0" smtClean="0">
                <a:solidFill>
                  <a:srgbClr val="FF0000"/>
                </a:solidFill>
              </a:rPr>
              <a:t>  </a:t>
            </a:r>
            <a:r>
              <a:rPr lang="fr-FR" dirty="0" smtClean="0"/>
              <a:t>(</a:t>
            </a:r>
            <a:r>
              <a:rPr lang="fr-FR" dirty="0" err="1" smtClean="0"/>
              <a:t>usually</a:t>
            </a:r>
            <a:r>
              <a:rPr lang="fr-FR" dirty="0" smtClean="0"/>
              <a:t> at the </a:t>
            </a:r>
            <a:r>
              <a:rPr lang="fr-FR" dirty="0" err="1" smtClean="0"/>
              <a:t>still</a:t>
            </a:r>
            <a:r>
              <a:rPr lang="fr-FR" dirty="0" smtClean="0"/>
              <a:t>…) </a:t>
            </a:r>
          </a:p>
          <a:p>
            <a:r>
              <a:rPr lang="fr-FR" dirty="0" err="1" smtClean="0"/>
              <a:t>needed</a:t>
            </a:r>
            <a:r>
              <a:rPr lang="fr-FR" dirty="0" smtClean="0"/>
              <a:t>.  </a:t>
            </a:r>
            <a:endParaRPr lang="en-US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595373" y="1587500"/>
            <a:ext cx="1903727" cy="2768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2612751" y="3407422"/>
            <a:ext cx="0" cy="3366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92100" y="5764658"/>
            <a:ext cx="4357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cooling </a:t>
            </a:r>
            <a:r>
              <a:rPr lang="en-US" dirty="0" smtClean="0"/>
              <a:t>power provided </a:t>
            </a:r>
            <a:r>
              <a:rPr lang="en-US" dirty="0"/>
              <a:t>by the 1 K pot to change the </a:t>
            </a:r>
            <a:r>
              <a:rPr lang="en-US" baseline="30000" dirty="0" smtClean="0"/>
              <a:t>3</a:t>
            </a:r>
            <a:r>
              <a:rPr lang="en-US" dirty="0" smtClean="0"/>
              <a:t>He </a:t>
            </a:r>
            <a:r>
              <a:rPr lang="en-US" dirty="0"/>
              <a:t>from gas at 0.5 bar and 4.2 K to liquid at 0.5 bar and 1.2 K, is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436945" y="6337022"/>
            <a:ext cx="2530710" cy="4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81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 smtClean="0"/>
              <a:t>Condensing</a:t>
            </a:r>
            <a:r>
              <a:rPr lang="fr-FR" sz="3600" dirty="0" smtClean="0"/>
              <a:t> the </a:t>
            </a:r>
            <a:r>
              <a:rPr lang="fr-FR" sz="3600" baseline="30000" dirty="0" smtClean="0"/>
              <a:t>3</a:t>
            </a:r>
            <a:r>
              <a:rPr lang="fr-FR" sz="3600" dirty="0" smtClean="0"/>
              <a:t>He  at ~3bars</a:t>
            </a:r>
            <a:endParaRPr lang="en-US" sz="3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35204" y="1690689"/>
            <a:ext cx="4552696" cy="35384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1800" y="5985787"/>
            <a:ext cx="84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-Roman"/>
              </a:rPr>
              <a:t>J. Kraus, Cryogenics </a:t>
            </a:r>
            <a:r>
              <a:rPr lang="en-US" b="1" i="0" u="none" strike="noStrike" baseline="0" dirty="0" smtClean="0">
                <a:latin typeface="Times-Bold"/>
              </a:rPr>
              <a:t>17</a:t>
            </a:r>
            <a:r>
              <a:rPr lang="en-US" b="0" i="0" u="none" strike="noStrike" baseline="0" dirty="0" smtClean="0">
                <a:latin typeface="Times-Roman"/>
              </a:rPr>
              <a:t>, 173 (1977)</a:t>
            </a:r>
          </a:p>
          <a:p>
            <a:r>
              <a:rPr lang="en-US" b="0" i="0" u="none" strike="noStrike" baseline="0" dirty="0" smtClean="0">
                <a:latin typeface="Times-Roman"/>
              </a:rPr>
              <a:t>A.T.A.M. de </a:t>
            </a:r>
            <a:r>
              <a:rPr lang="en-US" b="0" i="0" u="none" strike="noStrike" baseline="0" dirty="0" err="1" smtClean="0">
                <a:latin typeface="Times-Roman"/>
              </a:rPr>
              <a:t>Waele</a:t>
            </a:r>
            <a:r>
              <a:rPr lang="en-US" b="0" i="0" u="none" strike="noStrike" baseline="0" dirty="0" smtClean="0">
                <a:latin typeface="Times-Roman"/>
              </a:rPr>
              <a:t>, A.B. </a:t>
            </a:r>
            <a:r>
              <a:rPr lang="en-US" b="0" i="0" u="none" strike="noStrike" baseline="0" dirty="0" err="1" smtClean="0">
                <a:latin typeface="Times-Roman"/>
              </a:rPr>
              <a:t>Reekers</a:t>
            </a:r>
            <a:r>
              <a:rPr lang="en-US" b="0" i="0" u="none" strike="noStrike" baseline="0" dirty="0" smtClean="0">
                <a:latin typeface="Times-Roman"/>
              </a:rPr>
              <a:t>, H.M. </a:t>
            </a:r>
            <a:r>
              <a:rPr lang="en-US" b="0" i="0" u="none" strike="noStrike" baseline="0" dirty="0" err="1" smtClean="0">
                <a:latin typeface="Times-Roman"/>
              </a:rPr>
              <a:t>Gijsman</a:t>
            </a:r>
            <a:r>
              <a:rPr lang="en-US" b="0" i="0" u="none" strike="noStrike" baseline="0" dirty="0" smtClean="0">
                <a:latin typeface="Times-Roman"/>
              </a:rPr>
              <a:t>, Cryogenics </a:t>
            </a:r>
            <a:r>
              <a:rPr lang="en-US" b="1" i="0" u="none" strike="noStrike" baseline="0" dirty="0" smtClean="0">
                <a:latin typeface="Times-Bold"/>
              </a:rPr>
              <a:t>17</a:t>
            </a:r>
            <a:r>
              <a:rPr lang="en-US" b="0" i="0" u="none" strike="noStrike" baseline="0" dirty="0" smtClean="0">
                <a:latin typeface="Times-Roman"/>
              </a:rPr>
              <a:t>, 175 (1977)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21300" y="2167249"/>
            <a:ext cx="35747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-Roman"/>
              </a:rPr>
              <a:t>At 4.2 K the minimum enthalpy (vs. Pressure) is </a:t>
            </a:r>
            <a:r>
              <a:rPr lang="en-US" b="0" i="1" u="none" strike="noStrike" baseline="0" dirty="0" err="1" smtClean="0">
                <a:latin typeface="MTMI"/>
              </a:rPr>
              <a:t>H</a:t>
            </a:r>
            <a:r>
              <a:rPr lang="en-US" sz="800" b="0" i="0" u="none" strike="noStrike" baseline="0" dirty="0" err="1" smtClean="0">
                <a:latin typeface="Times-Roman"/>
              </a:rPr>
              <a:t>m</a:t>
            </a:r>
            <a:r>
              <a:rPr lang="en-US" sz="800" b="0" i="0" u="none" strike="noStrike" baseline="0" dirty="0" smtClean="0">
                <a:latin typeface="Times-Roman"/>
              </a:rPr>
              <a:t> </a:t>
            </a:r>
            <a:r>
              <a:rPr lang="en-US" b="0" i="0" u="none" strike="noStrike" baseline="0" dirty="0" smtClean="0">
                <a:latin typeface="MTSYN"/>
              </a:rPr>
              <a:t>≈ </a:t>
            </a:r>
            <a:r>
              <a:rPr lang="en-US" b="0" i="0" u="none" strike="noStrike" baseline="0" dirty="0" smtClean="0">
                <a:latin typeface="Times-Roman"/>
              </a:rPr>
              <a:t>42 J/</a:t>
            </a:r>
            <a:r>
              <a:rPr lang="en-US" b="0" i="0" u="none" strike="noStrike" baseline="0" dirty="0" err="1" smtClean="0">
                <a:latin typeface="Times-Roman"/>
              </a:rPr>
              <a:t>mol</a:t>
            </a:r>
            <a:r>
              <a:rPr lang="en-US" b="0" i="0" u="none" strike="noStrike" baseline="0" dirty="0" smtClean="0">
                <a:latin typeface="Times-Roman"/>
              </a:rPr>
              <a:t> near </a:t>
            </a:r>
            <a:r>
              <a:rPr lang="en-US" b="1" i="0" u="none" strike="noStrike" baseline="0" dirty="0" smtClean="0">
                <a:latin typeface="Times-Roman"/>
              </a:rPr>
              <a:t>3 bars</a:t>
            </a:r>
            <a:r>
              <a:rPr lang="en-US" b="0" i="0" u="none" strike="noStrike" baseline="0" dirty="0" smtClean="0">
                <a:latin typeface="Times-Roman"/>
              </a:rPr>
              <a:t>, </a:t>
            </a:r>
          </a:p>
          <a:p>
            <a:endParaRPr lang="en-US" dirty="0">
              <a:latin typeface="Times-Roman"/>
            </a:endParaRPr>
          </a:p>
          <a:p>
            <a:r>
              <a:rPr lang="en-US" b="0" i="0" u="none" strike="noStrike" baseline="0" dirty="0" smtClean="0">
                <a:latin typeface="Times-Roman"/>
              </a:rPr>
              <a:t>just above the enthalpy of the vapor at 0.7 K (35 J/</a:t>
            </a:r>
            <a:r>
              <a:rPr lang="en-US" b="0" i="0" u="none" strike="noStrike" baseline="0" dirty="0" err="1" smtClean="0">
                <a:latin typeface="Times-Roman"/>
              </a:rPr>
              <a:t>mol</a:t>
            </a:r>
            <a:r>
              <a:rPr lang="en-US" b="0" i="0" u="none" strike="noStrike" baseline="0" dirty="0" smtClean="0">
                <a:latin typeface="Times-Roman"/>
              </a:rPr>
              <a:t>).</a:t>
            </a:r>
          </a:p>
          <a:p>
            <a:endParaRPr lang="fr-FR" dirty="0">
              <a:latin typeface="Times-Roman"/>
            </a:endParaRPr>
          </a:p>
          <a:p>
            <a:r>
              <a:rPr lang="fr-FR" b="0" i="0" u="none" strike="noStrike" baseline="0" dirty="0" smtClean="0">
                <a:latin typeface="Times-Roman"/>
              </a:rPr>
              <a:t>&gt; </a:t>
            </a:r>
            <a:r>
              <a:rPr lang="fr-FR" b="0" i="0" u="none" strike="noStrike" baseline="0" dirty="0" err="1" smtClean="0">
                <a:latin typeface="Times-Roman"/>
              </a:rPr>
              <a:t>steady</a:t>
            </a:r>
            <a:r>
              <a:rPr lang="fr-FR" b="0" i="0" u="none" strike="noStrike" baseline="0" dirty="0" smtClean="0">
                <a:latin typeface="Times-Roman"/>
              </a:rPr>
              <a:t> state</a:t>
            </a:r>
            <a:r>
              <a:rPr lang="fr-FR" b="0" i="0" u="none" strike="noStrike" dirty="0" smtClean="0">
                <a:latin typeface="Times-Roman"/>
              </a:rPr>
              <a:t> </a:t>
            </a:r>
            <a:r>
              <a:rPr lang="fr-FR" b="0" i="0" u="none" strike="noStrike" dirty="0" err="1" smtClean="0">
                <a:latin typeface="Times-Roman"/>
              </a:rPr>
              <a:t>is</a:t>
            </a:r>
            <a:r>
              <a:rPr lang="fr-FR" b="0" i="0" u="none" strike="noStrike" dirty="0" smtClean="0">
                <a:latin typeface="Times-Roman"/>
              </a:rPr>
              <a:t> possible </a:t>
            </a:r>
            <a:r>
              <a:rPr lang="fr-FR" b="0" i="0" u="none" strike="noStrike" dirty="0" err="1" smtClean="0">
                <a:latin typeface="Times-Roman"/>
              </a:rPr>
              <a:t>using</a:t>
            </a:r>
            <a:r>
              <a:rPr lang="fr-FR" b="0" i="0" u="none" strike="noStrike" dirty="0" smtClean="0">
                <a:latin typeface="Times-Roman"/>
              </a:rPr>
              <a:t> a </a:t>
            </a:r>
            <a:r>
              <a:rPr lang="fr-FR" b="0" i="0" u="none" strike="noStrike" baseline="0" dirty="0" err="1" smtClean="0">
                <a:latin typeface="Times-Roman"/>
              </a:rPr>
              <a:t>heat</a:t>
            </a:r>
            <a:r>
              <a:rPr lang="fr-FR" b="0" i="0" u="none" strike="noStrike" baseline="0" dirty="0" smtClean="0">
                <a:latin typeface="Times-Roman"/>
              </a:rPr>
              <a:t> </a:t>
            </a:r>
            <a:r>
              <a:rPr lang="fr-FR" b="0" i="0" u="none" strike="noStrike" baseline="0" dirty="0" err="1" smtClean="0">
                <a:latin typeface="Times-Roman"/>
              </a:rPr>
              <a:t>exchanger</a:t>
            </a:r>
            <a:r>
              <a:rPr lang="fr-FR" b="0" i="0" u="none" strike="noStrike" baseline="0" dirty="0" smtClean="0">
                <a:latin typeface="Times-Roman"/>
              </a:rPr>
              <a:t> to </a:t>
            </a:r>
            <a:r>
              <a:rPr lang="fr-FR" b="0" i="0" u="none" strike="noStrike" baseline="0" dirty="0" err="1" smtClean="0">
                <a:latin typeface="Times-Roman"/>
              </a:rPr>
              <a:t>precool</a:t>
            </a:r>
            <a:r>
              <a:rPr lang="fr-FR" b="0" i="0" u="none" strike="noStrike" baseline="0" dirty="0" smtClean="0">
                <a:latin typeface="Times-Roman"/>
              </a:rPr>
              <a:t> the </a:t>
            </a:r>
            <a:r>
              <a:rPr lang="fr-FR" b="0" i="0" u="none" strike="noStrike" baseline="0" dirty="0" err="1" smtClean="0">
                <a:latin typeface="Times-Roman"/>
              </a:rPr>
              <a:t>incoming</a:t>
            </a:r>
            <a:r>
              <a:rPr lang="fr-FR" b="0" i="0" u="none" strike="noStrike" baseline="0" dirty="0" smtClean="0">
                <a:latin typeface="Times-Roman"/>
              </a:rPr>
              <a:t> 3He !!!</a:t>
            </a:r>
            <a:endParaRPr lang="en-US" b="0" i="0" u="none" strike="noStrike" baseline="0" dirty="0" smtClean="0">
              <a:latin typeface="Times-Roman"/>
            </a:endParaRPr>
          </a:p>
          <a:p>
            <a:endParaRPr lang="fr-FR" dirty="0">
              <a:latin typeface="Times-Roman"/>
            </a:endParaRPr>
          </a:p>
          <a:p>
            <a:endParaRPr lang="fr-FR" dirty="0" smtClean="0">
              <a:latin typeface="Times-Roman"/>
            </a:endParaRPr>
          </a:p>
          <a:p>
            <a:endParaRPr lang="en-US" dirty="0"/>
          </a:p>
        </p:txBody>
      </p:sp>
      <p:sp>
        <p:nvSpPr>
          <p:cNvPr id="10" name="Ellipse 9"/>
          <p:cNvSpPr/>
          <p:nvPr/>
        </p:nvSpPr>
        <p:spPr>
          <a:xfrm flipH="1">
            <a:off x="3976727" y="3631327"/>
            <a:ext cx="136446" cy="1210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038600" y="2501900"/>
            <a:ext cx="0" cy="1117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963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Dilute</a:t>
            </a:r>
            <a:r>
              <a:rPr lang="fr-FR" dirty="0" smtClean="0"/>
              <a:t> </a:t>
            </a:r>
            <a:r>
              <a:rPr lang="fr-FR" dirty="0" err="1" smtClean="0"/>
              <a:t>side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0" y="646907"/>
            <a:ext cx="4171500" cy="408552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50365" y="4130325"/>
            <a:ext cx="4693135" cy="19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37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39" y="161927"/>
            <a:ext cx="8185150" cy="955674"/>
          </a:xfrm>
        </p:spPr>
        <p:txBody>
          <a:bodyPr>
            <a:noAutofit/>
          </a:bodyPr>
          <a:lstStyle/>
          <a:p>
            <a:r>
              <a:rPr lang="en-US" sz="3200" dirty="0"/>
              <a:t>The Mixing </a:t>
            </a:r>
            <a:r>
              <a:rPr lang="en-US" sz="3200" dirty="0" smtClean="0"/>
              <a:t>Chamber: cooling is due to expansion</a:t>
            </a:r>
            <a:endParaRPr lang="en-US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28650" y="1462089"/>
            <a:ext cx="4833889" cy="4887711"/>
          </a:xfrm>
          <a:prstGeom prst="rect">
            <a:avLst/>
          </a:prstGeom>
        </p:spPr>
      </p:pic>
      <p:pic>
        <p:nvPicPr>
          <p:cNvPr id="4" name="Picture 5" descr="boite a mel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916" y="1308100"/>
            <a:ext cx="2761434" cy="45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679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817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Osmotic</a:t>
            </a:r>
            <a:r>
              <a:rPr lang="fr-FR" dirty="0" smtClean="0"/>
              <a:t> </a:t>
            </a:r>
            <a:r>
              <a:rPr lang="fr-FR" dirty="0" err="1" smtClean="0"/>
              <a:t>enthalpy</a:t>
            </a:r>
            <a:endParaRPr lang="en-US" dirty="0"/>
          </a:p>
        </p:txBody>
      </p:sp>
      <p:grpSp>
        <p:nvGrpSpPr>
          <p:cNvPr id="10" name="Groupe 9"/>
          <p:cNvGrpSpPr/>
          <p:nvPr/>
        </p:nvGrpSpPr>
        <p:grpSpPr>
          <a:xfrm>
            <a:off x="538344" y="1300019"/>
            <a:ext cx="8092711" cy="5400961"/>
            <a:chOff x="538344" y="1300019"/>
            <a:chExt cx="8092711" cy="540096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>
              <a:lum bright="-20000" contrast="40000"/>
            </a:blip>
            <a:stretch>
              <a:fillRect/>
            </a:stretch>
          </p:blipFill>
          <p:spPr>
            <a:xfrm>
              <a:off x="538344" y="1300019"/>
              <a:ext cx="8092711" cy="540096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81400" y="3621811"/>
              <a:ext cx="2044700" cy="36829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86099" y="6210300"/>
              <a:ext cx="2971800" cy="4779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303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62539" y="287600"/>
            <a:ext cx="8120521" cy="1914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62539" y="2201600"/>
            <a:ext cx="8037091" cy="374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82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Osmotic</a:t>
            </a:r>
            <a:r>
              <a:rPr lang="fr-FR" dirty="0" smtClean="0"/>
              <a:t> </a:t>
            </a:r>
            <a:r>
              <a:rPr lang="fr-FR" dirty="0" err="1" smtClean="0"/>
              <a:t>enthalpy</a:t>
            </a:r>
            <a:r>
              <a:rPr lang="fr-FR" dirty="0" smtClean="0"/>
              <a:t> of </a:t>
            </a:r>
            <a:r>
              <a:rPr lang="fr-FR" baseline="30000" dirty="0" smtClean="0"/>
              <a:t>3</a:t>
            </a:r>
            <a:r>
              <a:rPr lang="fr-FR" dirty="0" smtClean="0"/>
              <a:t>He mixtures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750" y="1520611"/>
            <a:ext cx="5576300" cy="512487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2220983"/>
            <a:ext cx="4191000" cy="1458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200" y="4210214"/>
            <a:ext cx="3842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/>
              <a:t>- Lines of constant osmotic pressure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</a:t>
            </a:r>
            <a:r>
              <a:rPr lang="en-US" sz="1400" b="0" i="0" u="none" strike="noStrike" baseline="0" dirty="0" smtClean="0"/>
              <a:t> (solid lines, values in Pa)</a:t>
            </a:r>
          </a:p>
          <a:p>
            <a:pPr marL="171450" indent="-171450">
              <a:buFontTx/>
              <a:buChar char="-"/>
            </a:pPr>
            <a:endParaRPr lang="en-US" sz="1400" b="0" i="0" u="none" strike="noStrike" baseline="0" dirty="0" smtClean="0"/>
          </a:p>
          <a:p>
            <a:r>
              <a:rPr lang="en-US" sz="1400" b="0" i="0" u="none" strike="noStrike" baseline="0" dirty="0" smtClean="0"/>
              <a:t>- Lines of constant osmotic enthalpy H3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en-US" sz="1400" b="0" i="0" u="none" strike="noStrike" baseline="0" dirty="0" smtClean="0"/>
              <a:t>(dotted lines values in J/</a:t>
            </a:r>
            <a:r>
              <a:rPr lang="en-US" sz="1400" b="0" i="0" u="none" strike="noStrike" baseline="0" dirty="0" err="1" smtClean="0"/>
              <a:t>mol</a:t>
            </a:r>
            <a:r>
              <a:rPr lang="en-US" sz="1400" b="0" i="0" u="none" strike="noStrike" baseline="0" dirty="0" smtClean="0"/>
              <a:t>);</a:t>
            </a:r>
          </a:p>
          <a:p>
            <a:endParaRPr lang="en-US" sz="1400" b="0" i="0" u="none" strike="noStrike" baseline="0" dirty="0" smtClean="0"/>
          </a:p>
          <a:p>
            <a:pPr marL="285750" indent="-285750">
              <a:buFontTx/>
              <a:buChar char="-"/>
            </a:pPr>
            <a:r>
              <a:rPr lang="en-US" sz="1400" b="0" i="0" u="none" strike="noStrike" baseline="0" dirty="0" smtClean="0"/>
              <a:t>and the saturation</a:t>
            </a:r>
            <a:r>
              <a:rPr lang="en-US" sz="1400" b="0" i="0" u="none" strike="noStrike" dirty="0" smtClean="0"/>
              <a:t> </a:t>
            </a:r>
            <a:r>
              <a:rPr lang="en-US" sz="1400" b="0" i="0" u="none" strike="noStrike" baseline="0" dirty="0" smtClean="0"/>
              <a:t>concentration of the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en-US" sz="1400" b="0" i="0" u="none" strike="noStrike" baseline="0" dirty="0" smtClean="0"/>
              <a:t>dilute phase</a:t>
            </a:r>
            <a:r>
              <a:rPr lang="en-US" sz="1400" b="0" i="0" u="none" strike="noStrike" dirty="0" smtClean="0"/>
              <a:t> </a:t>
            </a:r>
            <a:r>
              <a:rPr lang="en-US" sz="1400" b="0" i="0" u="none" strike="noStrike" baseline="0" dirty="0" err="1" smtClean="0"/>
              <a:t>xs</a:t>
            </a:r>
            <a:r>
              <a:rPr lang="en-US" sz="1400" b="0" i="0" u="none" strike="noStrike" baseline="0" dirty="0" smtClean="0"/>
              <a:t>.</a:t>
            </a:r>
          </a:p>
          <a:p>
            <a:endParaRPr lang="en-US" sz="1400" dirty="0"/>
          </a:p>
          <a:p>
            <a:r>
              <a:rPr lang="en-US" sz="1400" b="0" i="0" u="none" strike="noStrike" baseline="0" dirty="0" smtClean="0"/>
              <a:t> The scale on the right gives the temperature in K.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5943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/>
              <a:t>This part of the course </a:t>
            </a:r>
            <a:r>
              <a:rPr lang="fr-FR" sz="3600" dirty="0" err="1" smtClean="0"/>
              <a:t>is</a:t>
            </a:r>
            <a:r>
              <a:rPr lang="fr-FR" sz="3600" dirty="0" smtClean="0"/>
              <a:t> </a:t>
            </a:r>
            <a:r>
              <a:rPr lang="fr-FR" sz="3600" dirty="0" err="1" smtClean="0"/>
              <a:t>based</a:t>
            </a:r>
            <a:r>
              <a:rPr lang="fr-FR" sz="3600" dirty="0" smtClean="0"/>
              <a:t> on: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1963882" y="1690689"/>
            <a:ext cx="613871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/>
              <a:t>Basic </a:t>
            </a:r>
            <a:r>
              <a:rPr lang="fr-FR" sz="1400" b="1" i="1" dirty="0" err="1"/>
              <a:t>operation</a:t>
            </a:r>
            <a:r>
              <a:rPr lang="fr-FR" sz="1400" b="1" i="1" dirty="0"/>
              <a:t> of </a:t>
            </a:r>
            <a:r>
              <a:rPr lang="fr-FR" sz="1400" b="1" i="1" dirty="0" err="1" smtClean="0"/>
              <a:t>cryocoolers</a:t>
            </a:r>
            <a:r>
              <a:rPr lang="fr-FR" sz="1400" b="1" i="1" dirty="0" smtClean="0"/>
              <a:t> and </a:t>
            </a:r>
            <a:r>
              <a:rPr lang="fr-FR" sz="1400" b="1" i="1" dirty="0" err="1"/>
              <a:t>related</a:t>
            </a:r>
            <a:r>
              <a:rPr lang="fr-FR" sz="1400" b="1" i="1" dirty="0"/>
              <a:t> thermal </a:t>
            </a:r>
            <a:r>
              <a:rPr lang="fr-FR" sz="1400" b="1" i="1" dirty="0" smtClean="0"/>
              <a:t>machines</a:t>
            </a:r>
            <a:r>
              <a:rPr lang="fr-FR" sz="1400" b="1" dirty="0" smtClean="0"/>
              <a:t> </a:t>
            </a:r>
          </a:p>
          <a:p>
            <a:r>
              <a:rPr lang="fr-FR" sz="1400" dirty="0" smtClean="0"/>
              <a:t>A.T.A.M</a:t>
            </a:r>
            <a:r>
              <a:rPr lang="fr-FR" sz="1400" dirty="0"/>
              <a:t>. de </a:t>
            </a:r>
            <a:r>
              <a:rPr lang="fr-FR" sz="1400" dirty="0" err="1" smtClean="0"/>
              <a:t>Waele</a:t>
            </a:r>
            <a:endParaRPr lang="fr-FR" sz="1400" dirty="0"/>
          </a:p>
          <a:p>
            <a:r>
              <a:rPr lang="en-US" sz="1400" dirty="0" smtClean="0"/>
              <a:t>J. of </a:t>
            </a:r>
            <a:r>
              <a:rPr lang="en-US" sz="1400" dirty="0"/>
              <a:t>Low </a:t>
            </a:r>
            <a:r>
              <a:rPr lang="en-US" sz="1400" dirty="0" smtClean="0"/>
              <a:t>Temp. </a:t>
            </a:r>
            <a:r>
              <a:rPr lang="en-US" sz="1400" dirty="0"/>
              <a:t>Physics, Vol.164, </a:t>
            </a:r>
            <a:r>
              <a:rPr lang="en-US" sz="1400" dirty="0" smtClean="0"/>
              <a:t>pp.179-236 </a:t>
            </a:r>
            <a:r>
              <a:rPr lang="en-US" sz="1400" dirty="0"/>
              <a:t>(2011</a:t>
            </a:r>
            <a:r>
              <a:rPr lang="en-US" sz="1400" dirty="0" smtClean="0"/>
              <a:t>) </a:t>
            </a:r>
            <a:r>
              <a:rPr lang="en-US" sz="1400" dirty="0" smtClean="0">
                <a:solidFill>
                  <a:srgbClr val="FF0000"/>
                </a:solidFill>
              </a:rPr>
              <a:t>(open access)</a:t>
            </a:r>
            <a:endParaRPr lang="en-US" sz="1400" dirty="0">
              <a:solidFill>
                <a:srgbClr val="FF0000"/>
              </a:solidFill>
            </a:endParaRPr>
          </a:p>
          <a:p>
            <a:endParaRPr lang="fr-FR" sz="1400" dirty="0" smtClean="0"/>
          </a:p>
          <a:p>
            <a:r>
              <a:rPr lang="fr-FR" sz="1400" b="1" i="1" dirty="0" smtClean="0"/>
              <a:t>Introduction to dilution </a:t>
            </a:r>
            <a:r>
              <a:rPr lang="fr-FR" sz="1400" b="1" i="1" dirty="0" err="1" smtClean="0"/>
              <a:t>refrigeration</a:t>
            </a:r>
            <a:endParaRPr lang="fr-FR" sz="1400" b="1" dirty="0" smtClean="0"/>
          </a:p>
          <a:p>
            <a:r>
              <a:rPr lang="fr-FR" sz="1400" dirty="0" smtClean="0"/>
              <a:t>A.T.A.M. de </a:t>
            </a:r>
            <a:r>
              <a:rPr lang="fr-FR" sz="1400" dirty="0" err="1" smtClean="0"/>
              <a:t>Waele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Lectures </a:t>
            </a:r>
            <a:r>
              <a:rPr lang="fr-FR" sz="1400" dirty="0" err="1" smtClean="0"/>
              <a:t>given</a:t>
            </a:r>
            <a:r>
              <a:rPr lang="fr-FR" sz="1400" dirty="0" smtClean="0"/>
              <a:t> at </a:t>
            </a:r>
            <a:r>
              <a:rPr lang="fr-FR" sz="1400" dirty="0" err="1" smtClean="0"/>
              <a:t>Cryocourse</a:t>
            </a:r>
            <a:r>
              <a:rPr lang="fr-FR" sz="1400" dirty="0" smtClean="0"/>
              <a:t> 2013 and former </a:t>
            </a:r>
            <a:r>
              <a:rPr lang="fr-FR" sz="1400" dirty="0" err="1" smtClean="0"/>
              <a:t>ones</a:t>
            </a:r>
            <a:endParaRPr lang="fr-FR" sz="1400" dirty="0" smtClean="0"/>
          </a:p>
          <a:p>
            <a:endParaRPr lang="fr-FR" sz="1400" dirty="0"/>
          </a:p>
          <a:p>
            <a:r>
              <a:rPr lang="fr-FR" sz="1400" b="1" dirty="0" smtClean="0"/>
              <a:t>Dilution </a:t>
            </a:r>
            <a:r>
              <a:rPr lang="fr-FR" sz="1400" b="1" dirty="0" err="1" smtClean="0"/>
              <a:t>refrigerators</a:t>
            </a:r>
            <a:endParaRPr lang="fr-FR" sz="1400" b="1" dirty="0" smtClean="0"/>
          </a:p>
          <a:p>
            <a:r>
              <a:rPr lang="fr-FR" sz="1400" dirty="0" smtClean="0"/>
              <a:t>H. Godfrin</a:t>
            </a:r>
            <a:r>
              <a:rPr lang="fr-FR" sz="1400" dirty="0" smtClean="0"/>
              <a:t> </a:t>
            </a:r>
            <a:endParaRPr lang="fr-FR" sz="1400" dirty="0" smtClean="0"/>
          </a:p>
          <a:p>
            <a:r>
              <a:rPr lang="fr-FR" sz="1400" dirty="0"/>
              <a:t>Lectures </a:t>
            </a:r>
            <a:r>
              <a:rPr lang="fr-FR" sz="1400" dirty="0" err="1"/>
              <a:t>given</a:t>
            </a:r>
            <a:r>
              <a:rPr lang="fr-FR" sz="1400" dirty="0"/>
              <a:t> at </a:t>
            </a:r>
            <a:r>
              <a:rPr lang="fr-FR" sz="1400" dirty="0" err="1"/>
              <a:t>Cryocourse</a:t>
            </a:r>
            <a:r>
              <a:rPr lang="fr-FR" sz="1400" dirty="0"/>
              <a:t> 2013 and former </a:t>
            </a:r>
            <a:r>
              <a:rPr lang="fr-FR" sz="1400" dirty="0" err="1"/>
              <a:t>ones</a:t>
            </a:r>
            <a:endParaRPr lang="fr-FR" sz="1400" dirty="0"/>
          </a:p>
          <a:p>
            <a:endParaRPr lang="fr-FR" sz="1400" dirty="0" smtClean="0"/>
          </a:p>
          <a:p>
            <a:r>
              <a:rPr lang="fr-FR" sz="1400" b="1" i="1" dirty="0" err="1"/>
              <a:t>Experimental</a:t>
            </a:r>
            <a:r>
              <a:rPr lang="fr-FR" sz="1400" b="1" i="1" dirty="0"/>
              <a:t> </a:t>
            </a:r>
            <a:r>
              <a:rPr lang="fr-FR" sz="1400" b="1" i="1" dirty="0" err="1"/>
              <a:t>Principles</a:t>
            </a:r>
            <a:r>
              <a:rPr lang="fr-FR" sz="1400" b="1" i="1" dirty="0"/>
              <a:t> and </a:t>
            </a:r>
            <a:r>
              <a:rPr lang="fr-FR" sz="1400" b="1" i="1" dirty="0" err="1"/>
              <a:t>Methods</a:t>
            </a:r>
            <a:r>
              <a:rPr lang="fr-FR" sz="1400" b="1" i="1" dirty="0"/>
              <a:t> </a:t>
            </a:r>
            <a:r>
              <a:rPr lang="fr-FR" sz="1400" b="1" i="1" dirty="0" err="1"/>
              <a:t>Below</a:t>
            </a:r>
            <a:r>
              <a:rPr lang="fr-FR" sz="1400" b="1" i="1" dirty="0"/>
              <a:t> 1 </a:t>
            </a:r>
            <a:r>
              <a:rPr lang="fr-FR" sz="1400" b="1" i="1" dirty="0" smtClean="0"/>
              <a:t>K</a:t>
            </a:r>
            <a:endParaRPr lang="fr-FR" sz="1400" dirty="0"/>
          </a:p>
          <a:p>
            <a:r>
              <a:rPr lang="fr-FR" sz="1400" dirty="0" err="1" smtClean="0"/>
              <a:t>Lounasmaa</a:t>
            </a:r>
            <a:r>
              <a:rPr lang="fr-FR" sz="1400" dirty="0" smtClean="0"/>
              <a:t>, O.V. </a:t>
            </a:r>
          </a:p>
          <a:p>
            <a:r>
              <a:rPr lang="fr-FR" sz="1400" dirty="0" err="1" smtClean="0"/>
              <a:t>Academic</a:t>
            </a:r>
            <a:r>
              <a:rPr lang="fr-FR" sz="1400" dirty="0" smtClean="0"/>
              <a:t> </a:t>
            </a:r>
            <a:r>
              <a:rPr lang="fr-FR" sz="1400" dirty="0" err="1" smtClean="0"/>
              <a:t>Press</a:t>
            </a:r>
            <a:r>
              <a:rPr lang="fr-FR" sz="1400" dirty="0" smtClean="0"/>
              <a:t>, London, p. 316 (1974). </a:t>
            </a:r>
          </a:p>
          <a:p>
            <a:endParaRPr lang="fr-FR" sz="1400" dirty="0" smtClean="0"/>
          </a:p>
          <a:p>
            <a:r>
              <a:rPr lang="fr-FR" sz="1400" b="1" i="1" dirty="0" err="1"/>
              <a:t>Matter</a:t>
            </a:r>
            <a:r>
              <a:rPr lang="fr-FR" sz="1400" b="1" i="1" dirty="0"/>
              <a:t> and </a:t>
            </a:r>
            <a:r>
              <a:rPr lang="fr-FR" sz="1400" b="1" i="1" dirty="0" err="1"/>
              <a:t>Methods</a:t>
            </a:r>
            <a:r>
              <a:rPr lang="fr-FR" sz="1400" b="1" i="1" dirty="0"/>
              <a:t> at </a:t>
            </a:r>
            <a:r>
              <a:rPr lang="fr-FR" sz="1400" b="1" i="1" dirty="0" err="1"/>
              <a:t>Low</a:t>
            </a:r>
            <a:r>
              <a:rPr lang="fr-FR" sz="1400" b="1" i="1" dirty="0"/>
              <a:t> </a:t>
            </a:r>
            <a:r>
              <a:rPr lang="fr-FR" sz="1400" b="1" i="1" dirty="0" err="1"/>
              <a:t>Temperatures</a:t>
            </a:r>
            <a:endParaRPr lang="fr-FR" sz="1400" b="1" i="1" dirty="0"/>
          </a:p>
          <a:p>
            <a:r>
              <a:rPr lang="fr-FR" sz="1400" dirty="0" err="1" smtClean="0"/>
              <a:t>Pobell</a:t>
            </a:r>
            <a:r>
              <a:rPr lang="fr-FR" sz="1400" dirty="0" smtClean="0"/>
              <a:t>, Frank </a:t>
            </a:r>
          </a:p>
          <a:p>
            <a:r>
              <a:rPr lang="fr-FR" sz="1400" dirty="0" smtClean="0"/>
              <a:t>Springer-</a:t>
            </a:r>
            <a:r>
              <a:rPr lang="fr-FR" sz="1400" dirty="0" err="1" smtClean="0"/>
              <a:t>Verlag</a:t>
            </a:r>
            <a:r>
              <a:rPr lang="fr-FR" sz="1400" dirty="0" smtClean="0"/>
              <a:t>, Berlin, p. 461 (2007). </a:t>
            </a:r>
          </a:p>
          <a:p>
            <a:endParaRPr lang="fr-FR" sz="1400" dirty="0"/>
          </a:p>
          <a:p>
            <a:r>
              <a:rPr lang="fr-FR" sz="1400" dirty="0" smtClean="0"/>
              <a:t>	</a:t>
            </a:r>
          </a:p>
          <a:p>
            <a:r>
              <a:rPr lang="en-US" sz="1400" b="1" dirty="0" smtClean="0"/>
              <a:t>Wikipedia</a:t>
            </a:r>
            <a:r>
              <a:rPr lang="en-US" sz="1400" b="1" dirty="0"/>
              <a:t>:</a:t>
            </a:r>
            <a:r>
              <a:rPr lang="en-US" sz="1400" dirty="0"/>
              <a:t> </a:t>
            </a:r>
            <a:r>
              <a:rPr lang="en-US" sz="1400" dirty="0" smtClean="0">
                <a:hlinkClick r:id="rId2"/>
              </a:rPr>
              <a:t>https://en.wikipedia.org/wiki/Dilution_refrigerator</a:t>
            </a:r>
            <a:endParaRPr lang="en-US" sz="1400" dirty="0" smtClean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828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2474"/>
          </a:xfrm>
        </p:spPr>
        <p:txBody>
          <a:bodyPr/>
          <a:lstStyle/>
          <a:p>
            <a:r>
              <a:rPr lang="fr-FR" dirty="0" err="1" smtClean="0"/>
              <a:t>Cooling</a:t>
            </a:r>
            <a:r>
              <a:rPr lang="fr-FR" dirty="0" smtClean="0"/>
              <a:t> power at the MC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09575" y="1330479"/>
            <a:ext cx="8324850" cy="53878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84498" y="4037088"/>
            <a:ext cx="2997201" cy="5095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94099" y="5016500"/>
            <a:ext cx="1866901" cy="571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68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856" y="115519"/>
            <a:ext cx="4333685" cy="650874"/>
          </a:xfrm>
        </p:spPr>
        <p:txBody>
          <a:bodyPr>
            <a:normAutofit fontScale="90000"/>
          </a:bodyPr>
          <a:lstStyle/>
          <a:p>
            <a:r>
              <a:rPr lang="fr-FR" sz="3200" b="1" dirty="0" err="1" smtClean="0"/>
              <a:t>Limiting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temperature</a:t>
            </a:r>
            <a:r>
              <a:rPr lang="fr-FR" sz="3200" b="1" dirty="0" smtClean="0"/>
              <a:t> of DR</a:t>
            </a:r>
            <a:endParaRPr lang="en-US" sz="3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55856" y="822668"/>
            <a:ext cx="4473384" cy="30848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75" y="4849298"/>
            <a:ext cx="3265550" cy="1663381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5365750" y="115519"/>
            <a:ext cx="3562350" cy="3575937"/>
            <a:chOff x="5365750" y="115519"/>
            <a:chExt cx="3562350" cy="3575937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>
              <a:lum bright="-20000" contrast="40000"/>
            </a:blip>
            <a:stretch>
              <a:fillRect/>
            </a:stretch>
          </p:blipFill>
          <p:spPr>
            <a:xfrm>
              <a:off x="5365750" y="115519"/>
              <a:ext cx="3562350" cy="357593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972300" y="3035300"/>
              <a:ext cx="1270000" cy="431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42395" y="3641584"/>
            <a:ext cx="3244850" cy="32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0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8900" y="1825210"/>
            <a:ext cx="61023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/>
              <a:t>Introduction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/>
              <a:t>Schematic diagram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/>
              <a:t>Thermodynamics of dilution refrigeration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/>
              <a:t>Thermal properties of pure 3He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/>
              <a:t>Properties of 3He-4He mixtures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/>
              <a:t>The 1 K bath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/>
              <a:t>Why a still heater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/>
              <a:t>The mixing chamber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/>
              <a:t>Osmotic enthalpy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/>
              <a:t>Limiting temperature of dilution refrigerators </a:t>
            </a:r>
          </a:p>
        </p:txBody>
      </p:sp>
      <p:pic>
        <p:nvPicPr>
          <p:cNvPr id="4" name="Picture 4" descr="File:Dilution refrigerato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09" y="230605"/>
            <a:ext cx="2798291" cy="292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8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8927"/>
            <a:ext cx="8045450" cy="46037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History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892898"/>
            <a:ext cx="8686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The dilution refrigerator principle was suggested by </a:t>
            </a:r>
            <a:r>
              <a:rPr lang="en-US" sz="1600" b="1" dirty="0" smtClean="0"/>
              <a:t>Heinz London in 1952</a:t>
            </a:r>
          </a:p>
          <a:p>
            <a:endParaRPr lang="fr-FR" sz="1600" dirty="0" smtClean="0"/>
          </a:p>
          <a:p>
            <a:r>
              <a:rPr lang="en-US" sz="1600" b="1" i="1" dirty="0"/>
              <a:t>H. London, G.R. Clarke, and E. Mendoza</a:t>
            </a:r>
            <a:r>
              <a:rPr lang="en-US" sz="1600" dirty="0"/>
              <a:t> </a:t>
            </a:r>
            <a:r>
              <a:rPr lang="fr-FR" sz="1600" dirty="0" err="1" smtClean="0"/>
              <a:t>proposed</a:t>
            </a:r>
            <a:r>
              <a:rPr lang="fr-FR" sz="1600" dirty="0" smtClean="0"/>
              <a:t> a prototype of </a:t>
            </a:r>
            <a:r>
              <a:rPr lang="fr-FR" sz="1600" dirty="0" err="1" smtClean="0"/>
              <a:t>continuous</a:t>
            </a:r>
            <a:r>
              <a:rPr lang="fr-FR" sz="1600" dirty="0" smtClean="0"/>
              <a:t> </a:t>
            </a:r>
            <a:r>
              <a:rPr lang="fr-FR" sz="1600" dirty="0" err="1" smtClean="0"/>
              <a:t>refrigerator</a:t>
            </a:r>
            <a:r>
              <a:rPr lang="fr-FR" sz="1600" dirty="0" smtClean="0"/>
              <a:t> in 1962</a:t>
            </a:r>
            <a:endParaRPr lang="fr-FR" sz="1600" dirty="0"/>
          </a:p>
          <a:p>
            <a:endParaRPr lang="en-US" sz="1600" dirty="0"/>
          </a:p>
          <a:p>
            <a:r>
              <a:rPr lang="en-US" sz="1600" dirty="0" smtClean="0"/>
              <a:t> </a:t>
            </a:r>
            <a:r>
              <a:rPr lang="en-US" sz="1600" b="1" dirty="0" smtClean="0"/>
              <a:t>It was realized in 1964 in the </a:t>
            </a:r>
            <a:r>
              <a:rPr lang="en-US" sz="1600" b="1" dirty="0" err="1" smtClean="0"/>
              <a:t>Kamerlingh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Onnes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Laboratorium</a:t>
            </a:r>
            <a:r>
              <a:rPr lang="en-US" sz="1600" b="1" dirty="0" smtClean="0"/>
              <a:t> at Leiden University</a:t>
            </a:r>
          </a:p>
          <a:p>
            <a:r>
              <a:rPr lang="en-US" sz="1600" i="1" dirty="0" smtClean="0"/>
              <a:t>Das, P.; </a:t>
            </a:r>
            <a:r>
              <a:rPr lang="en-US" sz="1600" i="1" dirty="0" err="1" smtClean="0"/>
              <a:t>Ouboter</a:t>
            </a:r>
            <a:r>
              <a:rPr lang="en-US" sz="1600" i="1" dirty="0" smtClean="0"/>
              <a:t>, R. B.; </a:t>
            </a:r>
            <a:r>
              <a:rPr lang="en-US" sz="1600" i="1" dirty="0" err="1" smtClean="0"/>
              <a:t>Taconis</a:t>
            </a:r>
            <a:r>
              <a:rPr lang="en-US" sz="1600" i="1" dirty="0" smtClean="0"/>
              <a:t>, K. W. (1965). "A Realization of a London-Clarke-Mendoza Type Refrigerator". Low Temperature Physics LT9. p. 1253. </a:t>
            </a:r>
            <a:r>
              <a:rPr lang="en-US" sz="1600" b="1" i="1" dirty="0" smtClean="0"/>
              <a:t>(Tmin~220mK)</a:t>
            </a:r>
          </a:p>
          <a:p>
            <a:endParaRPr lang="fr-FR" sz="1600" i="1" dirty="0" smtClean="0"/>
          </a:p>
          <a:p>
            <a:r>
              <a:rPr lang="en-US" sz="1600" dirty="0"/>
              <a:t>B.S. </a:t>
            </a:r>
            <a:r>
              <a:rPr lang="en-US" sz="1600" dirty="0" err="1"/>
              <a:t>Neganov</a:t>
            </a:r>
            <a:r>
              <a:rPr lang="en-US" sz="1600" dirty="0"/>
              <a:t> and co-workers </a:t>
            </a:r>
            <a:r>
              <a:rPr lang="en-US" sz="1600" dirty="0" smtClean="0"/>
              <a:t>in </a:t>
            </a:r>
            <a:r>
              <a:rPr lang="en-US" sz="1600" b="1" dirty="0" err="1" smtClean="0"/>
              <a:t>Dubna</a:t>
            </a:r>
            <a:r>
              <a:rPr lang="en-US" sz="1600" dirty="0" smtClean="0"/>
              <a:t> </a:t>
            </a:r>
            <a:r>
              <a:rPr lang="en-US" sz="1600" dirty="0"/>
              <a:t>and H.E. Hall and co-workers in </a:t>
            </a:r>
            <a:r>
              <a:rPr lang="en-US" sz="1600" b="1" dirty="0"/>
              <a:t>Manchester </a:t>
            </a:r>
            <a:r>
              <a:rPr lang="en-US" sz="1600" dirty="0" smtClean="0"/>
              <a:t>went </a:t>
            </a:r>
            <a:r>
              <a:rPr lang="fr-FR" sz="1600" dirty="0" err="1" smtClean="0"/>
              <a:t>below</a:t>
            </a:r>
            <a:r>
              <a:rPr lang="fr-FR" sz="1600" dirty="0" smtClean="0"/>
              <a:t> </a:t>
            </a:r>
          </a:p>
          <a:p>
            <a:r>
              <a:rPr lang="fr-FR" sz="1600" dirty="0" smtClean="0"/>
              <a:t>100 </a:t>
            </a:r>
            <a:r>
              <a:rPr lang="fr-FR" sz="1600" dirty="0" err="1" smtClean="0"/>
              <a:t>mK</a:t>
            </a:r>
            <a:r>
              <a:rPr lang="fr-FR" sz="1600" dirty="0" smtClean="0"/>
              <a:t> (1966). </a:t>
            </a:r>
            <a:r>
              <a:rPr lang="fr-FR" sz="1600" dirty="0" err="1" smtClean="0"/>
              <a:t>Dubna</a:t>
            </a:r>
            <a:r>
              <a:rPr lang="fr-FR" sz="1600" dirty="0" smtClean="0"/>
              <a:t> </a:t>
            </a:r>
            <a:r>
              <a:rPr lang="fr-FR" sz="1600" dirty="0" err="1" smtClean="0"/>
              <a:t>rapidly</a:t>
            </a:r>
            <a:r>
              <a:rPr lang="fr-FR" sz="1600" dirty="0" smtClean="0"/>
              <a:t> </a:t>
            </a:r>
            <a:r>
              <a:rPr lang="fr-FR" sz="1600" dirty="0" err="1" smtClean="0"/>
              <a:t>reached</a:t>
            </a:r>
            <a:r>
              <a:rPr lang="fr-FR" sz="1600" dirty="0" smtClean="0"/>
              <a:t> </a:t>
            </a:r>
            <a:r>
              <a:rPr lang="fr-FR" sz="1600" b="1" dirty="0" smtClean="0"/>
              <a:t>25 </a:t>
            </a:r>
            <a:r>
              <a:rPr lang="fr-FR" sz="1600" b="1" dirty="0" err="1" smtClean="0"/>
              <a:t>mK</a:t>
            </a:r>
            <a:r>
              <a:rPr lang="fr-FR" sz="1600" dirty="0" smtClean="0"/>
              <a:t>.</a:t>
            </a:r>
            <a:endParaRPr lang="en-US" sz="1600" dirty="0"/>
          </a:p>
          <a:p>
            <a:endParaRPr lang="fr-FR" sz="1600" dirty="0" smtClean="0"/>
          </a:p>
          <a:p>
            <a:r>
              <a:rPr lang="en-US" sz="1600" b="1" dirty="0" smtClean="0"/>
              <a:t>The principles </a:t>
            </a:r>
            <a:r>
              <a:rPr lang="en-US" sz="1600" b="1" dirty="0"/>
              <a:t>and methods of </a:t>
            </a:r>
            <a:r>
              <a:rPr lang="en-US" sz="1600" b="1" dirty="0" smtClean="0"/>
              <a:t>dilution refrigeration </a:t>
            </a:r>
            <a:r>
              <a:rPr lang="en-US" sz="1600" dirty="0"/>
              <a:t>have been </a:t>
            </a:r>
            <a:r>
              <a:rPr lang="en-US" sz="1600" dirty="0" smtClean="0"/>
              <a:t>substantially developed </a:t>
            </a:r>
            <a:r>
              <a:rPr lang="en-US" sz="1600" dirty="0"/>
              <a:t>by </a:t>
            </a:r>
            <a:r>
              <a:rPr lang="en-US" sz="1600" dirty="0" smtClean="0"/>
              <a:t>J. Wheatley </a:t>
            </a:r>
            <a:r>
              <a:rPr lang="en-US" sz="1600" dirty="0"/>
              <a:t>et al. </a:t>
            </a:r>
            <a:r>
              <a:rPr lang="en-US" sz="1600" dirty="0" smtClean="0"/>
              <a:t>at </a:t>
            </a:r>
            <a:r>
              <a:rPr lang="en-US" sz="1600" b="1" dirty="0" smtClean="0"/>
              <a:t>La Jolla</a:t>
            </a:r>
            <a:r>
              <a:rPr lang="en-US" sz="1600" dirty="0" smtClean="0"/>
              <a:t>.  </a:t>
            </a:r>
          </a:p>
          <a:p>
            <a:endParaRPr lang="fr-FR" sz="1600" dirty="0"/>
          </a:p>
          <a:p>
            <a:r>
              <a:rPr lang="fr-FR" sz="1600" b="1" dirty="0" smtClean="0"/>
              <a:t>Modern « </a:t>
            </a:r>
            <a:r>
              <a:rPr lang="fr-FR" sz="1600" b="1" dirty="0" err="1" smtClean="0"/>
              <a:t>wet</a:t>
            </a:r>
            <a:r>
              <a:rPr lang="fr-FR" sz="1600" b="1" dirty="0" smtClean="0"/>
              <a:t> » </a:t>
            </a:r>
            <a:r>
              <a:rPr lang="fr-FR" sz="1600" b="1" dirty="0" err="1" smtClean="0"/>
              <a:t>refrigerators</a:t>
            </a:r>
            <a:r>
              <a:rPr lang="fr-FR" sz="1600" b="1" dirty="0" smtClean="0"/>
              <a:t> </a:t>
            </a:r>
            <a:r>
              <a:rPr lang="fr-FR" sz="1600" dirty="0" smtClean="0"/>
              <a:t>are </a:t>
            </a:r>
            <a:r>
              <a:rPr lang="fr-FR" sz="1600" dirty="0" err="1" smtClean="0"/>
              <a:t>based</a:t>
            </a:r>
            <a:r>
              <a:rPr lang="fr-FR" sz="1600" dirty="0" smtClean="0"/>
              <a:t> on the </a:t>
            </a:r>
            <a:r>
              <a:rPr lang="fr-FR" sz="1600" b="1" dirty="0" smtClean="0"/>
              <a:t>Grenoble design </a:t>
            </a:r>
            <a:r>
              <a:rPr lang="fr-FR" sz="1600" dirty="0" smtClean="0"/>
              <a:t>by </a:t>
            </a:r>
            <a:r>
              <a:rPr lang="fr-FR" sz="1600" dirty="0" err="1" smtClean="0"/>
              <a:t>Frossati</a:t>
            </a:r>
            <a:r>
              <a:rPr lang="fr-FR" sz="1600" dirty="0" smtClean="0"/>
              <a:t> and </a:t>
            </a:r>
            <a:r>
              <a:rPr lang="fr-FR" sz="1600" dirty="0" err="1" smtClean="0"/>
              <a:t>coworkers</a:t>
            </a:r>
            <a:r>
              <a:rPr lang="fr-FR" sz="1600" dirty="0" smtClean="0"/>
              <a:t>. </a:t>
            </a:r>
          </a:p>
          <a:p>
            <a:r>
              <a:rPr lang="fr-FR" sz="1600" dirty="0" smtClean="0"/>
              <a:t>The </a:t>
            </a:r>
            <a:r>
              <a:rPr lang="fr-FR" sz="1600" dirty="0" err="1" smtClean="0"/>
              <a:t>development</a:t>
            </a:r>
            <a:r>
              <a:rPr lang="fr-FR" sz="1600" dirty="0" smtClean="0"/>
              <a:t> of </a:t>
            </a:r>
            <a:r>
              <a:rPr lang="fr-FR" sz="1600" dirty="0" err="1" smtClean="0"/>
              <a:t>sintered</a:t>
            </a:r>
            <a:r>
              <a:rPr lang="fr-FR" sz="1600" dirty="0" smtClean="0"/>
              <a:t> </a:t>
            </a:r>
            <a:r>
              <a:rPr lang="fr-FR" sz="1600" dirty="0" err="1" smtClean="0"/>
              <a:t>silver</a:t>
            </a:r>
            <a:r>
              <a:rPr lang="fr-FR" sz="1600" dirty="0" smtClean="0"/>
              <a:t> </a:t>
            </a:r>
            <a:r>
              <a:rPr lang="fr-FR" sz="1600" dirty="0" err="1" smtClean="0"/>
              <a:t>heat</a:t>
            </a:r>
            <a:r>
              <a:rPr lang="fr-FR" sz="1600" dirty="0" smtClean="0"/>
              <a:t> </a:t>
            </a:r>
            <a:r>
              <a:rPr lang="fr-FR" sz="1600" dirty="0" err="1" smtClean="0"/>
              <a:t>exchangers</a:t>
            </a:r>
            <a:r>
              <a:rPr lang="fr-FR" sz="1600" dirty="0" smtClean="0"/>
              <a:t> </a:t>
            </a:r>
            <a:r>
              <a:rPr lang="fr-FR" sz="1600" dirty="0" err="1" smtClean="0"/>
              <a:t>Tmin</a:t>
            </a:r>
            <a:r>
              <a:rPr lang="fr-FR" sz="1600" dirty="0" smtClean="0"/>
              <a:t> </a:t>
            </a:r>
            <a:r>
              <a:rPr lang="fr-FR" sz="1600" dirty="0" err="1" smtClean="0"/>
              <a:t>led</a:t>
            </a:r>
            <a:r>
              <a:rPr lang="fr-FR" sz="1600" dirty="0" smtClean="0"/>
              <a:t> to </a:t>
            </a:r>
            <a:r>
              <a:rPr lang="fr-FR" sz="1600" b="1" dirty="0" smtClean="0"/>
              <a:t>Tmin~2 </a:t>
            </a:r>
            <a:r>
              <a:rPr lang="fr-FR" sz="1600" b="1" dirty="0" err="1" smtClean="0"/>
              <a:t>mK</a:t>
            </a:r>
            <a:r>
              <a:rPr lang="fr-FR" sz="1600" dirty="0" smtClean="0"/>
              <a:t>. </a:t>
            </a:r>
          </a:p>
          <a:p>
            <a:endParaRPr lang="fr-FR" sz="1600" dirty="0"/>
          </a:p>
          <a:p>
            <a:r>
              <a:rPr lang="fr-FR" sz="1600" b="1" dirty="0" smtClean="0"/>
              <a:t>« Dry » </a:t>
            </a:r>
            <a:r>
              <a:rPr lang="fr-FR" sz="1600" b="1" dirty="0" err="1" smtClean="0"/>
              <a:t>refrigerators</a:t>
            </a:r>
            <a:r>
              <a:rPr lang="fr-FR" sz="1600" b="1" dirty="0" smtClean="0"/>
              <a:t> </a:t>
            </a:r>
            <a:r>
              <a:rPr lang="fr-FR" sz="1600" dirty="0" err="1" smtClean="0"/>
              <a:t>were</a:t>
            </a:r>
            <a:r>
              <a:rPr lang="fr-FR" sz="1600" dirty="0" smtClean="0"/>
              <a:t> </a:t>
            </a:r>
            <a:r>
              <a:rPr lang="fr-FR" sz="1600" dirty="0" err="1" smtClean="0"/>
              <a:t>developed</a:t>
            </a:r>
            <a:r>
              <a:rPr lang="fr-FR" sz="1600" dirty="0" smtClean="0"/>
              <a:t> </a:t>
            </a: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by </a:t>
            </a:r>
            <a:r>
              <a:rPr lang="fr-FR" sz="1600" dirty="0" smtClean="0"/>
              <a:t>K. </a:t>
            </a:r>
            <a:r>
              <a:rPr lang="fr-FR" sz="1600" dirty="0" err="1" smtClean="0"/>
              <a:t>Uhlig</a:t>
            </a:r>
            <a:r>
              <a:rPr lang="fr-FR" sz="1600" dirty="0" smtClean="0"/>
              <a:t> et al. </a:t>
            </a:r>
            <a:r>
              <a:rPr lang="fr-FR" sz="1600" b="1" dirty="0" smtClean="0"/>
              <a:t>on </a:t>
            </a:r>
            <a:r>
              <a:rPr lang="fr-FR" sz="1600" b="1" i="1" dirty="0" smtClean="0"/>
              <a:t>GM </a:t>
            </a:r>
            <a:r>
              <a:rPr lang="fr-FR" sz="1600" b="1" i="1" dirty="0" err="1" smtClean="0"/>
              <a:t>coolers</a:t>
            </a:r>
            <a:r>
              <a:rPr lang="fr-FR" sz="1600" b="1" i="1" dirty="0" smtClean="0"/>
              <a:t> </a:t>
            </a:r>
            <a:r>
              <a:rPr lang="fr-FR" sz="1600" dirty="0" smtClean="0"/>
              <a:t>(1993), </a:t>
            </a: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and </a:t>
            </a:r>
            <a:r>
              <a:rPr lang="fr-FR" sz="1600" b="1" dirty="0" smtClean="0"/>
              <a:t>on </a:t>
            </a:r>
            <a:r>
              <a:rPr lang="fr-FR" sz="1600" b="1" i="1" dirty="0" smtClean="0"/>
              <a:t>Pulse-tube </a:t>
            </a:r>
            <a:r>
              <a:rPr lang="fr-FR" sz="1600" b="1" i="1" dirty="0" err="1" smtClean="0"/>
              <a:t>coolers</a:t>
            </a:r>
            <a:r>
              <a:rPr lang="fr-FR" sz="1600" b="1" i="1" dirty="0" smtClean="0"/>
              <a:t> </a:t>
            </a:r>
            <a:r>
              <a:rPr lang="fr-FR" sz="1600" dirty="0" smtClean="0"/>
              <a:t>by </a:t>
            </a:r>
            <a:r>
              <a:rPr lang="fr-FR" sz="1600" dirty="0" smtClean="0"/>
              <a:t>K. </a:t>
            </a:r>
            <a:r>
              <a:rPr lang="fr-FR" sz="1600" dirty="0" err="1" smtClean="0"/>
              <a:t>Uhlig</a:t>
            </a:r>
            <a:r>
              <a:rPr lang="fr-FR" sz="1600" dirty="0" smtClean="0"/>
              <a:t> et al. (2002) and H. Godfrin (1999 to 2003, date of first commercial unit, </a:t>
            </a:r>
            <a:r>
              <a:rPr lang="fr-FR" sz="1600" dirty="0" err="1" smtClean="0"/>
              <a:t>delivered</a:t>
            </a:r>
            <a:r>
              <a:rPr lang="fr-FR" sz="1600" dirty="0" smtClean="0"/>
              <a:t> by l’ Air Liquide)</a:t>
            </a:r>
          </a:p>
          <a:p>
            <a:endParaRPr lang="fr-FR" sz="1600" dirty="0"/>
          </a:p>
          <a:p>
            <a:r>
              <a:rPr lang="fr-FR" sz="1600" dirty="0" smtClean="0"/>
              <a:t>Lancaster has the </a:t>
            </a:r>
            <a:r>
              <a:rPr lang="fr-FR" sz="1600" dirty="0" err="1" smtClean="0"/>
              <a:t>present</a:t>
            </a:r>
            <a:r>
              <a:rPr lang="fr-FR" sz="1600" dirty="0" smtClean="0"/>
              <a:t> record of </a:t>
            </a:r>
            <a:r>
              <a:rPr lang="fr-FR" sz="1600" dirty="0" err="1" smtClean="0"/>
              <a:t>low</a:t>
            </a:r>
            <a:r>
              <a:rPr lang="fr-FR" sz="1600" dirty="0" smtClean="0"/>
              <a:t> </a:t>
            </a:r>
            <a:r>
              <a:rPr lang="fr-FR" sz="1600" dirty="0" err="1" smtClean="0"/>
              <a:t>temperatures</a:t>
            </a:r>
            <a:r>
              <a:rPr lang="fr-FR" sz="1600" dirty="0" smtClean="0"/>
              <a:t>, </a:t>
            </a:r>
            <a:r>
              <a:rPr lang="en-US" sz="1600" b="1" dirty="0" smtClean="0"/>
              <a:t>1.75 </a:t>
            </a:r>
            <a:r>
              <a:rPr lang="en-US" sz="1600" b="1" dirty="0" err="1" smtClean="0"/>
              <a:t>mK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9014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Phase </a:t>
            </a:r>
            <a:r>
              <a:rPr lang="fr-FR" dirty="0" err="1" smtClean="0"/>
              <a:t>diagram</a:t>
            </a:r>
            <a:r>
              <a:rPr lang="fr-FR" dirty="0" smtClean="0"/>
              <a:t> of </a:t>
            </a:r>
            <a:r>
              <a:rPr lang="fr-FR" dirty="0" err="1" smtClean="0"/>
              <a:t>helium</a:t>
            </a:r>
            <a:r>
              <a:rPr lang="fr-FR" dirty="0" smtClean="0"/>
              <a:t> mixtures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106" y="1690689"/>
            <a:ext cx="4421790" cy="4711921"/>
          </a:xfrm>
          <a:prstGeom prst="rect">
            <a:avLst/>
          </a:prstGeom>
        </p:spPr>
      </p:pic>
      <p:pic>
        <p:nvPicPr>
          <p:cNvPr id="4100" name="Picture 4" descr="https://upload.wikimedia.org/wikipedia/commons/thumb/a/a6/Helium_phase_diagram.svg/732px-Helium_phase_diagram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1690689"/>
            <a:ext cx="4459085" cy="47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874" y="633478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By Mets501 - Own work, CC BY-SA 3.0, https://commons.wikimedia.org/w/index.php?curid=25250292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15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289820" y="1985399"/>
            <a:ext cx="4894560" cy="4106401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Phase </a:t>
            </a:r>
            <a:r>
              <a:rPr lang="fr-FR" sz="3600" dirty="0" err="1" smtClean="0"/>
              <a:t>separation</a:t>
            </a:r>
            <a:r>
              <a:rPr lang="fr-FR" sz="3600" dirty="0" smtClean="0"/>
              <a:t> </a:t>
            </a:r>
            <a:r>
              <a:rPr lang="fr-FR" sz="3600" dirty="0" err="1" smtClean="0"/>
              <a:t>upon</a:t>
            </a:r>
            <a:r>
              <a:rPr lang="fr-FR" sz="3600" dirty="0" smtClean="0"/>
              <a:t> </a:t>
            </a:r>
            <a:r>
              <a:rPr lang="fr-FR" sz="3600" dirty="0" err="1" smtClean="0"/>
              <a:t>cooling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199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18101"/>
          </a:xfrm>
        </p:spPr>
        <p:txBody>
          <a:bodyPr>
            <a:normAutofit/>
          </a:bodyPr>
          <a:lstStyle/>
          <a:p>
            <a:r>
              <a:rPr lang="en-US" sz="2400" b="1" dirty="0"/>
              <a:t>Schematic diagram of a </a:t>
            </a:r>
            <a:r>
              <a:rPr lang="en-US" sz="2400" b="1" dirty="0" smtClean="0"/>
              <a:t>standard (“wet”) </a:t>
            </a:r>
            <a:r>
              <a:rPr lang="en-US" sz="2400" b="1" dirty="0"/>
              <a:t>dilution refrigerator.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845" y="6488668"/>
            <a:ext cx="705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https://en.wikipedia.org/wiki/Dilution_refrigerator</a:t>
            </a:r>
            <a:endParaRPr lang="en-US" dirty="0" smtClean="0"/>
          </a:p>
        </p:txBody>
      </p:sp>
      <p:pic>
        <p:nvPicPr>
          <p:cNvPr id="3076" name="Picture 4" descr="File:Dilution refrigerato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980558"/>
            <a:ext cx="4949825" cy="51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8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2974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Low</a:t>
            </a:r>
            <a:r>
              <a:rPr lang="fr-FR" sz="3200" dirty="0" smtClean="0"/>
              <a:t> </a:t>
            </a:r>
            <a:r>
              <a:rPr lang="fr-FR" sz="3200" dirty="0" err="1" smtClean="0"/>
              <a:t>temperature</a:t>
            </a:r>
            <a:r>
              <a:rPr lang="fr-FR" sz="3200" dirty="0" smtClean="0"/>
              <a:t> part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776845" y="6488668"/>
            <a:ext cx="705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https://en.wikipedia.org/wiki/Dilution_refrigerator</a:t>
            </a:r>
            <a:endParaRPr lang="en-US" dirty="0" smtClean="0"/>
          </a:p>
        </p:txBody>
      </p:sp>
      <p:pic>
        <p:nvPicPr>
          <p:cNvPr id="5124" name="Picture 4" descr="https://upload.wikimedia.org/wikipedia/en/thumb/3/35/Cold_part_of_dilution_refrigerator.jpg/1280px-Cold_part_of_dilution_refriger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98" y="1308101"/>
            <a:ext cx="4703943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93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d/d2/Dilution_refrigerator03.jpg/800px-Dilution_refrigerator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52400"/>
            <a:ext cx="3705225" cy="60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6845" y="6488668"/>
            <a:ext cx="705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https://en.wikipedia.org/wiki/Dilution_refrigerator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36296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603</Words>
  <Application>Microsoft Office PowerPoint</Application>
  <PresentationFormat>Affichage à l'écran (4:3)</PresentationFormat>
  <Paragraphs>117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MTMI</vt:lpstr>
      <vt:lpstr>MTSYN</vt:lpstr>
      <vt:lpstr>Times-Bold</vt:lpstr>
      <vt:lpstr>Times-Roman</vt:lpstr>
      <vt:lpstr>Thème Office</vt:lpstr>
      <vt:lpstr>Présentation PowerPoint</vt:lpstr>
      <vt:lpstr>This part of the course is based on:</vt:lpstr>
      <vt:lpstr>Outline</vt:lpstr>
      <vt:lpstr>History</vt:lpstr>
      <vt:lpstr>Phase diagram of helium mixtures</vt:lpstr>
      <vt:lpstr>Phase separation upon cooling</vt:lpstr>
      <vt:lpstr>Schematic diagram of a standard (“wet”) dilution refrigerator.</vt:lpstr>
      <vt:lpstr>Low temperature part</vt:lpstr>
      <vt:lpstr>Présentation PowerPoint</vt:lpstr>
      <vt:lpstr>Présentation PowerPoint</vt:lpstr>
      <vt:lpstr>Enthalpy diagram of 4He</vt:lpstr>
      <vt:lpstr>Enthalpy diagram of 3He</vt:lpstr>
      <vt:lpstr>Global enthalpy balance of DR (only pure 3He flows in and out the sub-system) </vt:lpstr>
      <vt:lpstr>Condensing the 3He  at ~3bars</vt:lpstr>
      <vt:lpstr>Dilute side</vt:lpstr>
      <vt:lpstr>The Mixing Chamber: cooling is due to expansion</vt:lpstr>
      <vt:lpstr>Osmotic enthalpy</vt:lpstr>
      <vt:lpstr>Présentation PowerPoint</vt:lpstr>
      <vt:lpstr>Osmotic enthalpy of 3He mixtures</vt:lpstr>
      <vt:lpstr>Cooling power at the MC</vt:lpstr>
      <vt:lpstr>Limiting temperature of DR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Dilution Refrigerators</dc:title>
  <dc:creator>henri godfrin</dc:creator>
  <cp:lastModifiedBy>henri godfrin</cp:lastModifiedBy>
  <cp:revision>45</cp:revision>
  <dcterms:created xsi:type="dcterms:W3CDTF">2016-09-20T13:28:46Z</dcterms:created>
  <dcterms:modified xsi:type="dcterms:W3CDTF">2016-09-26T14:43:41Z</dcterms:modified>
</cp:coreProperties>
</file>